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93" r:id="rId3"/>
    <p:sldId id="296" r:id="rId4"/>
    <p:sldId id="294" r:id="rId5"/>
    <p:sldId id="262" r:id="rId6"/>
    <p:sldId id="263" r:id="rId7"/>
    <p:sldId id="264" r:id="rId8"/>
    <p:sldId id="265" r:id="rId9"/>
    <p:sldId id="266" r:id="rId10"/>
    <p:sldId id="267" r:id="rId11"/>
    <p:sldId id="268" r:id="rId12"/>
    <p:sldId id="269" r:id="rId13"/>
    <p:sldId id="270" r:id="rId14"/>
    <p:sldId id="271" r:id="rId15"/>
    <p:sldId id="273" r:id="rId16"/>
    <p:sldId id="295"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59" r:id="rId35"/>
    <p:sldId id="257" r:id="rId36"/>
    <p:sldId id="256" r:id="rId37"/>
    <p:sldId id="258" r:id="rId38"/>
    <p:sldId id="260" r:id="rId39"/>
    <p:sldId id="261"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2945-1A25-4E2C-ABBA-CD50FB9C91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39395A-DB8B-4359-9CD6-B1C4AEB61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3FA836-C966-4990-A72A-0C7B3549A398}"/>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0B47675C-814A-4F8B-9F3E-9A44C5287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7E3A32-CF2E-4612-9A86-C4776F0EE1F6}"/>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209102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F289-5718-42D8-B022-7CA5739F2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A1E216-5540-44FD-9580-05B661DA36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A81BE-BA3E-4048-90CC-1B7195FDE137}"/>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99CA1807-D5CA-4B6E-8BDB-0F4559C05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FABCA-9DBA-4B5F-BC82-EFE706FA7510}"/>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2057862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29221-3037-45B4-BB6A-4CB98B6E05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1D58D-25F2-467C-B527-689A25E29D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BC779-9B4C-4072-92B3-B32AE6F66569}"/>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308971BC-4EAB-498D-B6A3-75052027E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3F88E-4C34-4647-9A7C-E141D75B0BE0}"/>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247307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76EE-9FE7-4152-9256-6A76555138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FBFE1-4ABA-42F6-BE36-A20542307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C6252-AF08-4A94-879F-0C69614D124C}"/>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44B711C9-8D3A-45DE-BCBA-122229695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A3EAE-E9FB-476D-BBF8-201DF2478EAE}"/>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10218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D503-EFB9-4145-B563-3D401BCC70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69DA85-A4EF-4153-BFA3-2476C85FE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9F55C-9AC7-49B8-9166-A1DF49E17260}"/>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3111B156-5D1A-435C-8E4E-99861E622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770B-FDF9-4B10-818E-A5349AB44275}"/>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60338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1406-40EC-42FA-95CE-5C11FCD84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21D2F5-E99F-4FB9-88CD-11D47432AF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67EC-3368-4444-94DB-38C92C4F9A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DC1393-10E6-4CC1-BCD6-869BC446B63A}"/>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6" name="Footer Placeholder 5">
            <a:extLst>
              <a:ext uri="{FF2B5EF4-FFF2-40B4-BE49-F238E27FC236}">
                <a16:creationId xmlns:a16="http://schemas.microsoft.com/office/drawing/2014/main" id="{739C84F8-76F3-4A7A-AFC0-6CCBE3372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F44F-4598-48F4-895F-02E46C5BD573}"/>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171374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3C34-9287-42B2-ACF5-EEB3E2ACA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5059D2-DDF1-458B-A826-164D258085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72FBA-B2B4-41E2-97E0-3602602603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441C12-0CD3-4115-8129-CC4350E46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2DEA52-CAD1-413B-B3B4-358A51EE7F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2D6E84-F0BB-4600-BCC0-B3B80837E6CD}"/>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8" name="Footer Placeholder 7">
            <a:extLst>
              <a:ext uri="{FF2B5EF4-FFF2-40B4-BE49-F238E27FC236}">
                <a16:creationId xmlns:a16="http://schemas.microsoft.com/office/drawing/2014/main" id="{85017244-521D-43A1-8029-7A50994F73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B0EB3C-0585-477A-ABE4-CAF7704F1919}"/>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401806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7B1C-6CE8-49DD-97C1-D33AD841B9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5F3F80-5B86-4C49-B01C-6E75DBF563DE}"/>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4" name="Footer Placeholder 3">
            <a:extLst>
              <a:ext uri="{FF2B5EF4-FFF2-40B4-BE49-F238E27FC236}">
                <a16:creationId xmlns:a16="http://schemas.microsoft.com/office/drawing/2014/main" id="{2FFCA548-BCDC-49AC-9D91-10EE2F7195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97381B-32E9-419D-A44E-E48998537025}"/>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102645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50453E-CCF9-4917-BD41-39927D33BC3E}"/>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3" name="Footer Placeholder 2">
            <a:extLst>
              <a:ext uri="{FF2B5EF4-FFF2-40B4-BE49-F238E27FC236}">
                <a16:creationId xmlns:a16="http://schemas.microsoft.com/office/drawing/2014/main" id="{3F26BB4B-30CD-47C6-BD7E-7FB9174C74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98082-A17E-42CC-9963-53D0EA2DFF37}"/>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343807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4BDC-67AF-4568-A879-7915EA694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2EF4E-132D-4477-9545-313466921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DAAD1-7026-435C-8DE1-E22640D9E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97A4A9-4379-40D8-8906-0BB22DD1B94B}"/>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6" name="Footer Placeholder 5">
            <a:extLst>
              <a:ext uri="{FF2B5EF4-FFF2-40B4-BE49-F238E27FC236}">
                <a16:creationId xmlns:a16="http://schemas.microsoft.com/office/drawing/2014/main" id="{E106C682-350A-4246-A44A-CE95C3310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F9EFE-1080-477C-B015-DF3CE1DD292F}"/>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378219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0CE0-E927-43F9-A44D-F61E1761F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4CA211-66C9-436F-8360-3A9660401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0325BE-CD6C-4899-81E1-CB55E3BCC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90A63-51FF-438D-8D5F-DD54A9708156}"/>
              </a:ext>
            </a:extLst>
          </p:cNvPr>
          <p:cNvSpPr>
            <a:spLocks noGrp="1"/>
          </p:cNvSpPr>
          <p:nvPr>
            <p:ph type="dt" sz="half" idx="10"/>
          </p:nvPr>
        </p:nvSpPr>
        <p:spPr/>
        <p:txBody>
          <a:bodyPr/>
          <a:lstStyle/>
          <a:p>
            <a:fld id="{F39AEB70-8386-4634-89B6-60FB159CEB6C}" type="datetimeFigureOut">
              <a:rPr lang="en-US" smtClean="0"/>
              <a:t>4/1/2021</a:t>
            </a:fld>
            <a:endParaRPr lang="en-US"/>
          </a:p>
        </p:txBody>
      </p:sp>
      <p:sp>
        <p:nvSpPr>
          <p:cNvPr id="6" name="Footer Placeholder 5">
            <a:extLst>
              <a:ext uri="{FF2B5EF4-FFF2-40B4-BE49-F238E27FC236}">
                <a16:creationId xmlns:a16="http://schemas.microsoft.com/office/drawing/2014/main" id="{F6151BB4-ED42-42EB-B2EA-286A3F6C9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80E20-E249-464C-BE1D-FA51C3541518}"/>
              </a:ext>
            </a:extLst>
          </p:cNvPr>
          <p:cNvSpPr>
            <a:spLocks noGrp="1"/>
          </p:cNvSpPr>
          <p:nvPr>
            <p:ph type="sldNum" sz="quarter" idx="12"/>
          </p:nvPr>
        </p:nvSpPr>
        <p:spPr/>
        <p:txBody>
          <a:bodyPr/>
          <a:lstStyle/>
          <a:p>
            <a:fld id="{58B1A084-65E4-43ED-B624-1BB605AAE471}" type="slidenum">
              <a:rPr lang="en-US" smtClean="0"/>
              <a:t>‹#›</a:t>
            </a:fld>
            <a:endParaRPr lang="en-US"/>
          </a:p>
        </p:txBody>
      </p:sp>
    </p:spTree>
    <p:extLst>
      <p:ext uri="{BB962C8B-B14F-4D97-AF65-F5344CB8AC3E}">
        <p14:creationId xmlns:p14="http://schemas.microsoft.com/office/powerpoint/2010/main" val="386245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CA34FE-A4B2-47F9-8DB4-51B2748BB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C6360B-D91B-498E-81C8-E14593D520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450C5-380C-4191-A215-C789DD591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9AEB70-8386-4634-89B6-60FB159CEB6C}" type="datetimeFigureOut">
              <a:rPr lang="en-US" smtClean="0"/>
              <a:t>4/1/2021</a:t>
            </a:fld>
            <a:endParaRPr lang="en-US"/>
          </a:p>
        </p:txBody>
      </p:sp>
      <p:sp>
        <p:nvSpPr>
          <p:cNvPr id="5" name="Footer Placeholder 4">
            <a:extLst>
              <a:ext uri="{FF2B5EF4-FFF2-40B4-BE49-F238E27FC236}">
                <a16:creationId xmlns:a16="http://schemas.microsoft.com/office/drawing/2014/main" id="{BF8D22E6-1BCD-4022-933B-57B21DEE4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49255B-D083-4FF6-A67A-B08A1ABCE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1A084-65E4-43ED-B624-1BB605AAE471}" type="slidenum">
              <a:rPr lang="en-US" smtClean="0"/>
              <a:t>‹#›</a:t>
            </a:fld>
            <a:endParaRPr lang="en-US"/>
          </a:p>
        </p:txBody>
      </p:sp>
    </p:spTree>
    <p:extLst>
      <p:ext uri="{BB962C8B-B14F-4D97-AF65-F5344CB8AC3E}">
        <p14:creationId xmlns:p14="http://schemas.microsoft.com/office/powerpoint/2010/main" val="169616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7FE8-F31E-46AB-AB79-032EC0F12350}"/>
              </a:ext>
            </a:extLst>
          </p:cNvPr>
          <p:cNvSpPr>
            <a:spLocks noGrp="1"/>
          </p:cNvSpPr>
          <p:nvPr>
            <p:ph type="title"/>
          </p:nvPr>
        </p:nvSpPr>
        <p:spPr/>
        <p:txBody>
          <a:bodyPr/>
          <a:lstStyle/>
          <a:p>
            <a:r>
              <a:rPr lang="en-US" dirty="0"/>
              <a:t>        Purpose of this Lunch and Learn</a:t>
            </a:r>
          </a:p>
        </p:txBody>
      </p:sp>
      <p:sp>
        <p:nvSpPr>
          <p:cNvPr id="3" name="Content Placeholder 2">
            <a:extLst>
              <a:ext uri="{FF2B5EF4-FFF2-40B4-BE49-F238E27FC236}">
                <a16:creationId xmlns:a16="http://schemas.microsoft.com/office/drawing/2014/main" id="{99B91FDD-FC84-44FC-BC01-E8F3F7594AFE}"/>
              </a:ext>
            </a:extLst>
          </p:cNvPr>
          <p:cNvSpPr>
            <a:spLocks noGrp="1"/>
          </p:cNvSpPr>
          <p:nvPr>
            <p:ph idx="1"/>
          </p:nvPr>
        </p:nvSpPr>
        <p:spPr>
          <a:xfrm>
            <a:off x="838200" y="1825625"/>
            <a:ext cx="10896600" cy="4351338"/>
          </a:xfrm>
        </p:spPr>
        <p:txBody>
          <a:bodyPr>
            <a:normAutofit fontScale="92500" lnSpcReduction="20000"/>
          </a:bodyPr>
          <a:lstStyle/>
          <a:p>
            <a:r>
              <a:rPr lang="en-US" dirty="0"/>
              <a:t>Illustrate sample questions and question types for AZ-900 Certification</a:t>
            </a:r>
          </a:p>
          <a:p>
            <a:r>
              <a:rPr lang="en-US" dirty="0"/>
              <a:t>Help you overcome your fear of this exam by showing you the kind of questions and what to expect on the exam and limiting the scope of material you need to study</a:t>
            </a:r>
          </a:p>
          <a:p>
            <a:r>
              <a:rPr lang="en-US" dirty="0"/>
              <a:t>Absolutely No Programming involved for this exam</a:t>
            </a:r>
          </a:p>
          <a:p>
            <a:r>
              <a:rPr lang="en-US" dirty="0"/>
              <a:t>Understand the obstacles to taking the exam </a:t>
            </a:r>
          </a:p>
          <a:p>
            <a:pPr lvl="1"/>
            <a:r>
              <a:rPr lang="en-US" dirty="0"/>
              <a:t>3 Steps - (1. sign up for </a:t>
            </a:r>
            <a:r>
              <a:rPr lang="en-US" dirty="0">
                <a:solidFill>
                  <a:srgbClr val="FF0000"/>
                </a:solidFill>
              </a:rPr>
              <a:t>Free Account </a:t>
            </a:r>
            <a:r>
              <a:rPr lang="en-US" dirty="0"/>
              <a:t>&amp; 2. Sign up for test &amp; 3. Preparation)</a:t>
            </a:r>
          </a:p>
          <a:p>
            <a:pPr lvl="2"/>
            <a:r>
              <a:rPr lang="en-US" dirty="0">
                <a:solidFill>
                  <a:srgbClr val="FF0000"/>
                </a:solidFill>
              </a:rPr>
              <a:t>Note:  number of questions about Free Account on test</a:t>
            </a:r>
          </a:p>
          <a:p>
            <a:pPr lvl="3"/>
            <a:r>
              <a:rPr lang="en-US" dirty="0">
                <a:solidFill>
                  <a:srgbClr val="FF0000"/>
                </a:solidFill>
              </a:rPr>
              <a:t>$200 free credit</a:t>
            </a:r>
          </a:p>
          <a:p>
            <a:pPr lvl="3"/>
            <a:r>
              <a:rPr lang="en-US" dirty="0">
                <a:solidFill>
                  <a:srgbClr val="FF0000"/>
                </a:solidFill>
              </a:rPr>
              <a:t>No limit to what you can do (only you pay for what you do after the $200)</a:t>
            </a:r>
          </a:p>
          <a:p>
            <a:pPr lvl="3"/>
            <a:r>
              <a:rPr lang="en-US" dirty="0">
                <a:solidFill>
                  <a:srgbClr val="FF0000"/>
                </a:solidFill>
              </a:rPr>
              <a:t>No Guaranteed Support</a:t>
            </a:r>
          </a:p>
          <a:p>
            <a:r>
              <a:rPr lang="en-US" dirty="0"/>
              <a:t>Provide a sample Study Technique for Rapid Learning AZ-900</a:t>
            </a:r>
          </a:p>
          <a:p>
            <a:r>
              <a:rPr lang="en-US" dirty="0"/>
              <a:t>Illustrate the simulator</a:t>
            </a:r>
          </a:p>
        </p:txBody>
      </p:sp>
      <p:pic>
        <p:nvPicPr>
          <p:cNvPr id="7" name="Picture 6">
            <a:extLst>
              <a:ext uri="{FF2B5EF4-FFF2-40B4-BE49-F238E27FC236}">
                <a16:creationId xmlns:a16="http://schemas.microsoft.com/office/drawing/2014/main" id="{9549C47C-9E82-4297-AB45-3264EAF443DD}"/>
              </a:ext>
            </a:extLst>
          </p:cNvPr>
          <p:cNvPicPr>
            <a:picLocks noChangeAspect="1"/>
          </p:cNvPicPr>
          <p:nvPr/>
        </p:nvPicPr>
        <p:blipFill>
          <a:blip r:embed="rId2"/>
          <a:stretch>
            <a:fillRect/>
          </a:stretch>
        </p:blipFill>
        <p:spPr>
          <a:xfrm>
            <a:off x="0" y="128539"/>
            <a:ext cx="990686" cy="1104996"/>
          </a:xfrm>
          <a:prstGeom prst="rect">
            <a:avLst/>
          </a:prstGeom>
        </p:spPr>
      </p:pic>
      <p:pic>
        <p:nvPicPr>
          <p:cNvPr id="8" name="Picture 7">
            <a:extLst>
              <a:ext uri="{FF2B5EF4-FFF2-40B4-BE49-F238E27FC236}">
                <a16:creationId xmlns:a16="http://schemas.microsoft.com/office/drawing/2014/main" id="{EC380B69-8A83-44B8-9DF3-0AD50EB284CE}"/>
              </a:ext>
            </a:extLst>
          </p:cNvPr>
          <p:cNvPicPr>
            <a:picLocks noChangeAspect="1"/>
          </p:cNvPicPr>
          <p:nvPr/>
        </p:nvPicPr>
        <p:blipFill>
          <a:blip r:embed="rId2"/>
          <a:stretch>
            <a:fillRect/>
          </a:stretch>
        </p:blipFill>
        <p:spPr>
          <a:xfrm>
            <a:off x="11152008" y="62449"/>
            <a:ext cx="990686" cy="1104996"/>
          </a:xfrm>
          <a:prstGeom prst="rect">
            <a:avLst/>
          </a:prstGeom>
        </p:spPr>
      </p:pic>
      <p:pic>
        <p:nvPicPr>
          <p:cNvPr id="9" name="Picture 8">
            <a:extLst>
              <a:ext uri="{FF2B5EF4-FFF2-40B4-BE49-F238E27FC236}">
                <a16:creationId xmlns:a16="http://schemas.microsoft.com/office/drawing/2014/main" id="{8B6DED67-B748-4E4D-8631-2FC1C5DE9E4A}"/>
              </a:ext>
            </a:extLst>
          </p:cNvPr>
          <p:cNvPicPr>
            <a:picLocks noChangeAspect="1"/>
          </p:cNvPicPr>
          <p:nvPr/>
        </p:nvPicPr>
        <p:blipFill>
          <a:blip r:embed="rId2"/>
          <a:stretch>
            <a:fillRect/>
          </a:stretch>
        </p:blipFill>
        <p:spPr>
          <a:xfrm>
            <a:off x="11152008" y="5690555"/>
            <a:ext cx="990686" cy="1104996"/>
          </a:xfrm>
          <a:prstGeom prst="rect">
            <a:avLst/>
          </a:prstGeom>
        </p:spPr>
      </p:pic>
      <p:pic>
        <p:nvPicPr>
          <p:cNvPr id="10" name="Picture 9">
            <a:extLst>
              <a:ext uri="{FF2B5EF4-FFF2-40B4-BE49-F238E27FC236}">
                <a16:creationId xmlns:a16="http://schemas.microsoft.com/office/drawing/2014/main" id="{E77EF1F2-87B4-445B-A37E-4793401256F9}"/>
              </a:ext>
            </a:extLst>
          </p:cNvPr>
          <p:cNvPicPr>
            <a:picLocks noChangeAspect="1"/>
          </p:cNvPicPr>
          <p:nvPr/>
        </p:nvPicPr>
        <p:blipFill>
          <a:blip r:embed="rId2"/>
          <a:stretch>
            <a:fillRect/>
          </a:stretch>
        </p:blipFill>
        <p:spPr>
          <a:xfrm>
            <a:off x="-31376" y="5688083"/>
            <a:ext cx="990686" cy="1104996"/>
          </a:xfrm>
          <a:prstGeom prst="rect">
            <a:avLst/>
          </a:prstGeom>
        </p:spPr>
      </p:pic>
    </p:spTree>
    <p:extLst>
      <p:ext uri="{BB962C8B-B14F-4D97-AF65-F5344CB8AC3E}">
        <p14:creationId xmlns:p14="http://schemas.microsoft.com/office/powerpoint/2010/main" val="92020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73C7E-2295-415C-8F9C-C01FD03624F7}"/>
              </a:ext>
            </a:extLst>
          </p:cNvPr>
          <p:cNvPicPr>
            <a:picLocks noChangeAspect="1"/>
          </p:cNvPicPr>
          <p:nvPr/>
        </p:nvPicPr>
        <p:blipFill>
          <a:blip r:embed="rId2"/>
          <a:stretch>
            <a:fillRect/>
          </a:stretch>
        </p:blipFill>
        <p:spPr>
          <a:xfrm>
            <a:off x="0" y="3295650"/>
            <a:ext cx="12192000" cy="3284216"/>
          </a:xfrm>
          <a:prstGeom prst="rect">
            <a:avLst/>
          </a:prstGeom>
        </p:spPr>
      </p:pic>
      <p:pic>
        <p:nvPicPr>
          <p:cNvPr id="6" name="Picture 5">
            <a:extLst>
              <a:ext uri="{FF2B5EF4-FFF2-40B4-BE49-F238E27FC236}">
                <a16:creationId xmlns:a16="http://schemas.microsoft.com/office/drawing/2014/main" id="{DFBC9453-3743-4CE8-A56E-BD137CDABC73}"/>
              </a:ext>
            </a:extLst>
          </p:cNvPr>
          <p:cNvPicPr>
            <a:picLocks noChangeAspect="1"/>
          </p:cNvPicPr>
          <p:nvPr/>
        </p:nvPicPr>
        <p:blipFill>
          <a:blip r:embed="rId3"/>
          <a:stretch>
            <a:fillRect/>
          </a:stretch>
        </p:blipFill>
        <p:spPr>
          <a:xfrm>
            <a:off x="0" y="373384"/>
            <a:ext cx="12158991" cy="2788916"/>
          </a:xfrm>
          <a:prstGeom prst="rect">
            <a:avLst/>
          </a:prstGeom>
        </p:spPr>
      </p:pic>
    </p:spTree>
    <p:extLst>
      <p:ext uri="{BB962C8B-B14F-4D97-AF65-F5344CB8AC3E}">
        <p14:creationId xmlns:p14="http://schemas.microsoft.com/office/powerpoint/2010/main" val="3569513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956B4-D884-403B-A662-77389429EEED}"/>
              </a:ext>
            </a:extLst>
          </p:cNvPr>
          <p:cNvPicPr>
            <a:picLocks noChangeAspect="1"/>
          </p:cNvPicPr>
          <p:nvPr/>
        </p:nvPicPr>
        <p:blipFill>
          <a:blip r:embed="rId2"/>
          <a:stretch>
            <a:fillRect/>
          </a:stretch>
        </p:blipFill>
        <p:spPr>
          <a:xfrm>
            <a:off x="750257" y="340819"/>
            <a:ext cx="9774868" cy="5495786"/>
          </a:xfrm>
          <a:prstGeom prst="rect">
            <a:avLst/>
          </a:prstGeom>
        </p:spPr>
      </p:pic>
    </p:spTree>
    <p:extLst>
      <p:ext uri="{BB962C8B-B14F-4D97-AF65-F5344CB8AC3E}">
        <p14:creationId xmlns:p14="http://schemas.microsoft.com/office/powerpoint/2010/main" val="142249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956B4-D884-403B-A662-77389429EEED}"/>
              </a:ext>
            </a:extLst>
          </p:cNvPr>
          <p:cNvPicPr>
            <a:picLocks noChangeAspect="1"/>
          </p:cNvPicPr>
          <p:nvPr/>
        </p:nvPicPr>
        <p:blipFill>
          <a:blip r:embed="rId2"/>
          <a:stretch>
            <a:fillRect/>
          </a:stretch>
        </p:blipFill>
        <p:spPr>
          <a:xfrm>
            <a:off x="237809" y="74119"/>
            <a:ext cx="5238555" cy="2945306"/>
          </a:xfrm>
          <a:prstGeom prst="rect">
            <a:avLst/>
          </a:prstGeom>
        </p:spPr>
      </p:pic>
      <p:pic>
        <p:nvPicPr>
          <p:cNvPr id="3" name="Picture 2">
            <a:extLst>
              <a:ext uri="{FF2B5EF4-FFF2-40B4-BE49-F238E27FC236}">
                <a16:creationId xmlns:a16="http://schemas.microsoft.com/office/drawing/2014/main" id="{A2392C7E-0843-47CF-90B5-954B53B5CA10}"/>
              </a:ext>
            </a:extLst>
          </p:cNvPr>
          <p:cNvPicPr>
            <a:picLocks noChangeAspect="1"/>
          </p:cNvPicPr>
          <p:nvPr/>
        </p:nvPicPr>
        <p:blipFill>
          <a:blip r:embed="rId3"/>
          <a:stretch>
            <a:fillRect/>
          </a:stretch>
        </p:blipFill>
        <p:spPr>
          <a:xfrm>
            <a:off x="4926328" y="2156053"/>
            <a:ext cx="7132938" cy="4701947"/>
          </a:xfrm>
          <a:prstGeom prst="rect">
            <a:avLst/>
          </a:prstGeom>
        </p:spPr>
      </p:pic>
    </p:spTree>
    <p:extLst>
      <p:ext uri="{BB962C8B-B14F-4D97-AF65-F5344CB8AC3E}">
        <p14:creationId xmlns:p14="http://schemas.microsoft.com/office/powerpoint/2010/main" val="2968899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61719-384B-4D35-8FD4-4A2F0F3232FE}"/>
              </a:ext>
            </a:extLst>
          </p:cNvPr>
          <p:cNvPicPr>
            <a:picLocks noChangeAspect="1"/>
          </p:cNvPicPr>
          <p:nvPr/>
        </p:nvPicPr>
        <p:blipFill>
          <a:blip r:embed="rId2"/>
          <a:stretch>
            <a:fillRect/>
          </a:stretch>
        </p:blipFill>
        <p:spPr>
          <a:xfrm>
            <a:off x="1028700" y="813830"/>
            <a:ext cx="10973182" cy="3809737"/>
          </a:xfrm>
          <a:prstGeom prst="rect">
            <a:avLst/>
          </a:prstGeom>
        </p:spPr>
      </p:pic>
    </p:spTree>
    <p:extLst>
      <p:ext uri="{BB962C8B-B14F-4D97-AF65-F5344CB8AC3E}">
        <p14:creationId xmlns:p14="http://schemas.microsoft.com/office/powerpoint/2010/main" val="3307598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8BABE-8107-4329-B593-A35C2863E71E}"/>
              </a:ext>
            </a:extLst>
          </p:cNvPr>
          <p:cNvPicPr>
            <a:picLocks noChangeAspect="1"/>
          </p:cNvPicPr>
          <p:nvPr/>
        </p:nvPicPr>
        <p:blipFill>
          <a:blip r:embed="rId2"/>
          <a:stretch>
            <a:fillRect/>
          </a:stretch>
        </p:blipFill>
        <p:spPr>
          <a:xfrm>
            <a:off x="0" y="66676"/>
            <a:ext cx="12192000" cy="6682344"/>
          </a:xfrm>
          <a:prstGeom prst="rect">
            <a:avLst/>
          </a:prstGeom>
        </p:spPr>
      </p:pic>
      <p:pic>
        <p:nvPicPr>
          <p:cNvPr id="4" name="Picture 3">
            <a:extLst>
              <a:ext uri="{FF2B5EF4-FFF2-40B4-BE49-F238E27FC236}">
                <a16:creationId xmlns:a16="http://schemas.microsoft.com/office/drawing/2014/main" id="{06B55AD1-AD86-4DF7-8220-840F9D654B8D}"/>
              </a:ext>
            </a:extLst>
          </p:cNvPr>
          <p:cNvPicPr>
            <a:picLocks noChangeAspect="1"/>
          </p:cNvPicPr>
          <p:nvPr/>
        </p:nvPicPr>
        <p:blipFill>
          <a:blip r:embed="rId3"/>
          <a:stretch>
            <a:fillRect/>
          </a:stretch>
        </p:blipFill>
        <p:spPr>
          <a:xfrm>
            <a:off x="6838950" y="1715599"/>
            <a:ext cx="5257800" cy="3384498"/>
          </a:xfrm>
          <a:prstGeom prst="rect">
            <a:avLst/>
          </a:prstGeom>
        </p:spPr>
      </p:pic>
      <p:cxnSp>
        <p:nvCxnSpPr>
          <p:cNvPr id="6" name="Straight Connector 5">
            <a:extLst>
              <a:ext uri="{FF2B5EF4-FFF2-40B4-BE49-F238E27FC236}">
                <a16:creationId xmlns:a16="http://schemas.microsoft.com/office/drawing/2014/main" id="{BE0317BB-C624-4282-9759-14EFA74E4998}"/>
              </a:ext>
            </a:extLst>
          </p:cNvPr>
          <p:cNvCxnSpPr/>
          <p:nvPr/>
        </p:nvCxnSpPr>
        <p:spPr>
          <a:xfrm>
            <a:off x="7812350" y="4749553"/>
            <a:ext cx="131389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79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1E4D23-D6B7-44D2-BEC8-1DCA305134EE}"/>
              </a:ext>
            </a:extLst>
          </p:cNvPr>
          <p:cNvPicPr>
            <a:picLocks noChangeAspect="1"/>
          </p:cNvPicPr>
          <p:nvPr/>
        </p:nvPicPr>
        <p:blipFill>
          <a:blip r:embed="rId2"/>
          <a:stretch>
            <a:fillRect/>
          </a:stretch>
        </p:blipFill>
        <p:spPr>
          <a:xfrm>
            <a:off x="0" y="596050"/>
            <a:ext cx="12192000" cy="4318850"/>
          </a:xfrm>
          <a:prstGeom prst="rect">
            <a:avLst/>
          </a:prstGeom>
        </p:spPr>
      </p:pic>
      <p:sp>
        <p:nvSpPr>
          <p:cNvPr id="4" name="TextBox 3">
            <a:extLst>
              <a:ext uri="{FF2B5EF4-FFF2-40B4-BE49-F238E27FC236}">
                <a16:creationId xmlns:a16="http://schemas.microsoft.com/office/drawing/2014/main" id="{1ED2058E-3B7B-4F0A-AECB-37DEA786BA6E}"/>
              </a:ext>
            </a:extLst>
          </p:cNvPr>
          <p:cNvSpPr txBox="1"/>
          <p:nvPr/>
        </p:nvSpPr>
        <p:spPr>
          <a:xfrm>
            <a:off x="3484684" y="3557954"/>
            <a:ext cx="8038419" cy="2585323"/>
          </a:xfrm>
          <a:prstGeom prst="rect">
            <a:avLst/>
          </a:prstGeom>
          <a:solidFill>
            <a:schemeClr val="accent1"/>
          </a:solidFill>
        </p:spPr>
        <p:txBody>
          <a:bodyPr wrap="none" rtlCol="0">
            <a:spAutoFit/>
          </a:bodyPr>
          <a:lstStyle/>
          <a:p>
            <a:r>
              <a:rPr lang="en-US" dirty="0">
                <a:highlight>
                  <a:srgbClr val="FFFF00"/>
                </a:highlight>
              </a:rPr>
              <a:t>This is a concept that you will need to work through in your mind</a:t>
            </a:r>
          </a:p>
          <a:p>
            <a:r>
              <a:rPr lang="en-US" dirty="0">
                <a:highlight>
                  <a:srgbClr val="FFFF00"/>
                </a:highlight>
              </a:rPr>
              <a:t>Some can be initiated from PowerShell, others cannot. </a:t>
            </a:r>
          </a:p>
          <a:p>
            <a:r>
              <a:rPr lang="en-US" dirty="0">
                <a:highlight>
                  <a:srgbClr val="FFFF00"/>
                </a:highlight>
              </a:rPr>
              <a:t>All components be initiated from Azure Shell, Azure CLI, or Azure Console, </a:t>
            </a:r>
          </a:p>
          <a:p>
            <a:r>
              <a:rPr lang="en-US" dirty="0">
                <a:highlight>
                  <a:srgbClr val="FFFF00"/>
                </a:highlight>
              </a:rPr>
              <a:t>    but </a:t>
            </a:r>
            <a:r>
              <a:rPr lang="en-US" dirty="0" err="1">
                <a:highlight>
                  <a:srgbClr val="FFFF00"/>
                </a:highlight>
              </a:rPr>
              <a:t>Powershell</a:t>
            </a:r>
            <a:r>
              <a:rPr lang="en-US" dirty="0">
                <a:highlight>
                  <a:srgbClr val="FFFF00"/>
                </a:highlight>
              </a:rPr>
              <a:t> is a Windows native thing, not a MAC or  a Linux thing.</a:t>
            </a:r>
          </a:p>
          <a:p>
            <a:endParaRPr lang="en-US" dirty="0">
              <a:highlight>
                <a:srgbClr val="FFFF00"/>
              </a:highlight>
            </a:endParaRPr>
          </a:p>
          <a:p>
            <a:endParaRPr lang="en-US" dirty="0">
              <a:highlight>
                <a:srgbClr val="FFFF00"/>
              </a:highlight>
            </a:endParaRPr>
          </a:p>
          <a:p>
            <a:r>
              <a:rPr lang="en-US" dirty="0">
                <a:highlight>
                  <a:srgbClr val="FFFF00"/>
                </a:highlight>
              </a:rPr>
              <a:t>Best understood by going through ALL the questions in the simulator related to this.</a:t>
            </a:r>
          </a:p>
          <a:p>
            <a:endParaRPr lang="en-US" dirty="0">
              <a:highlight>
                <a:srgbClr val="FFFF00"/>
              </a:highlight>
            </a:endParaRPr>
          </a:p>
          <a:p>
            <a:r>
              <a:rPr lang="en-US" dirty="0">
                <a:highlight>
                  <a:srgbClr val="FFFF00"/>
                </a:highlight>
              </a:rPr>
              <a:t>There will be two or three questions about this topic on the exam.</a:t>
            </a:r>
          </a:p>
        </p:txBody>
      </p:sp>
    </p:spTree>
    <p:extLst>
      <p:ext uri="{BB962C8B-B14F-4D97-AF65-F5344CB8AC3E}">
        <p14:creationId xmlns:p14="http://schemas.microsoft.com/office/powerpoint/2010/main" val="165747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B632-8FB5-422C-8C6F-9A1B5D816711}"/>
              </a:ext>
            </a:extLst>
          </p:cNvPr>
          <p:cNvPicPr>
            <a:picLocks noChangeAspect="1"/>
          </p:cNvPicPr>
          <p:nvPr/>
        </p:nvPicPr>
        <p:blipFill>
          <a:blip r:embed="rId2"/>
          <a:stretch>
            <a:fillRect/>
          </a:stretch>
        </p:blipFill>
        <p:spPr>
          <a:xfrm>
            <a:off x="102583" y="819150"/>
            <a:ext cx="5745130" cy="4758927"/>
          </a:xfrm>
          <a:prstGeom prst="rect">
            <a:avLst/>
          </a:prstGeom>
        </p:spPr>
      </p:pic>
      <p:sp>
        <p:nvSpPr>
          <p:cNvPr id="7" name="TextBox 6">
            <a:extLst>
              <a:ext uri="{FF2B5EF4-FFF2-40B4-BE49-F238E27FC236}">
                <a16:creationId xmlns:a16="http://schemas.microsoft.com/office/drawing/2014/main" id="{0CC3779F-E516-40AA-BDAB-04B47948443A}"/>
              </a:ext>
            </a:extLst>
          </p:cNvPr>
          <p:cNvSpPr txBox="1"/>
          <p:nvPr/>
        </p:nvSpPr>
        <p:spPr>
          <a:xfrm>
            <a:off x="102583" y="66675"/>
            <a:ext cx="5961440" cy="646331"/>
          </a:xfrm>
          <a:prstGeom prst="rect">
            <a:avLst/>
          </a:prstGeom>
          <a:noFill/>
        </p:spPr>
        <p:txBody>
          <a:bodyPr wrap="none" rtlCol="0">
            <a:spAutoFit/>
          </a:bodyPr>
          <a:lstStyle/>
          <a:p>
            <a:r>
              <a:rPr lang="en-US" dirty="0"/>
              <a:t>PowerShell can run on Linux – but don’t assume it is installed </a:t>
            </a:r>
          </a:p>
          <a:p>
            <a:r>
              <a:rPr lang="en-US" dirty="0"/>
              <a:t>by default as it is on Windows</a:t>
            </a:r>
          </a:p>
        </p:txBody>
      </p:sp>
      <p:pic>
        <p:nvPicPr>
          <p:cNvPr id="9" name="Picture 8">
            <a:extLst>
              <a:ext uri="{FF2B5EF4-FFF2-40B4-BE49-F238E27FC236}">
                <a16:creationId xmlns:a16="http://schemas.microsoft.com/office/drawing/2014/main" id="{96224E69-10BF-4449-8D7B-33A7E098D323}"/>
              </a:ext>
            </a:extLst>
          </p:cNvPr>
          <p:cNvPicPr>
            <a:picLocks noChangeAspect="1"/>
          </p:cNvPicPr>
          <p:nvPr/>
        </p:nvPicPr>
        <p:blipFill>
          <a:blip r:embed="rId3"/>
          <a:stretch>
            <a:fillRect/>
          </a:stretch>
        </p:blipFill>
        <p:spPr>
          <a:xfrm>
            <a:off x="6163462" y="819150"/>
            <a:ext cx="5628488" cy="4659598"/>
          </a:xfrm>
          <a:prstGeom prst="rect">
            <a:avLst/>
          </a:prstGeom>
        </p:spPr>
      </p:pic>
      <p:cxnSp>
        <p:nvCxnSpPr>
          <p:cNvPr id="11" name="Straight Connector 10">
            <a:extLst>
              <a:ext uri="{FF2B5EF4-FFF2-40B4-BE49-F238E27FC236}">
                <a16:creationId xmlns:a16="http://schemas.microsoft.com/office/drawing/2014/main" id="{9E93DE59-95F9-4FFA-9B88-D9872CD66B5E}"/>
              </a:ext>
            </a:extLst>
          </p:cNvPr>
          <p:cNvCxnSpPr/>
          <p:nvPr/>
        </p:nvCxnSpPr>
        <p:spPr>
          <a:xfrm>
            <a:off x="6344289" y="2266950"/>
            <a:ext cx="33045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EFC8E7-DDF6-42F1-B00C-AE21E44B9E81}"/>
              </a:ext>
            </a:extLst>
          </p:cNvPr>
          <p:cNvSpPr txBox="1"/>
          <p:nvPr/>
        </p:nvSpPr>
        <p:spPr>
          <a:xfrm>
            <a:off x="6676008" y="5690586"/>
            <a:ext cx="4529125" cy="369332"/>
          </a:xfrm>
          <a:prstGeom prst="rect">
            <a:avLst/>
          </a:prstGeom>
          <a:noFill/>
        </p:spPr>
        <p:txBody>
          <a:bodyPr wrap="none" rtlCol="0">
            <a:spAutoFit/>
          </a:bodyPr>
          <a:lstStyle/>
          <a:p>
            <a:r>
              <a:rPr lang="en-US" dirty="0"/>
              <a:t>Plus:  Somethings don’t work on PowerShell 6.</a:t>
            </a:r>
          </a:p>
        </p:txBody>
      </p:sp>
      <p:sp>
        <p:nvSpPr>
          <p:cNvPr id="13" name="TextBox 12">
            <a:extLst>
              <a:ext uri="{FF2B5EF4-FFF2-40B4-BE49-F238E27FC236}">
                <a16:creationId xmlns:a16="http://schemas.microsoft.com/office/drawing/2014/main" id="{24B61E98-044A-4A5D-9D3A-9773F4F8600A}"/>
              </a:ext>
            </a:extLst>
          </p:cNvPr>
          <p:cNvSpPr txBox="1"/>
          <p:nvPr/>
        </p:nvSpPr>
        <p:spPr>
          <a:xfrm>
            <a:off x="6163462" y="0"/>
            <a:ext cx="5961440" cy="646331"/>
          </a:xfrm>
          <a:prstGeom prst="rect">
            <a:avLst/>
          </a:prstGeom>
          <a:noFill/>
        </p:spPr>
        <p:txBody>
          <a:bodyPr wrap="square" rtlCol="0">
            <a:spAutoFit/>
          </a:bodyPr>
          <a:lstStyle/>
          <a:p>
            <a:r>
              <a:rPr lang="en-US" dirty="0"/>
              <a:t>PowerShell can run on MacOS – but don’t assume it is installed by default as it is on Windows</a:t>
            </a:r>
          </a:p>
        </p:txBody>
      </p:sp>
    </p:spTree>
    <p:extLst>
      <p:ext uri="{BB962C8B-B14F-4D97-AF65-F5344CB8AC3E}">
        <p14:creationId xmlns:p14="http://schemas.microsoft.com/office/powerpoint/2010/main" val="232823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5619A3-7D52-4E4D-BD39-AD2B7832D78C}"/>
              </a:ext>
            </a:extLst>
          </p:cNvPr>
          <p:cNvPicPr>
            <a:picLocks noChangeAspect="1"/>
          </p:cNvPicPr>
          <p:nvPr/>
        </p:nvPicPr>
        <p:blipFill>
          <a:blip r:embed="rId2"/>
          <a:stretch>
            <a:fillRect/>
          </a:stretch>
        </p:blipFill>
        <p:spPr>
          <a:xfrm>
            <a:off x="0" y="72175"/>
            <a:ext cx="12192000" cy="2122599"/>
          </a:xfrm>
          <a:prstGeom prst="rect">
            <a:avLst/>
          </a:prstGeom>
        </p:spPr>
      </p:pic>
      <p:pic>
        <p:nvPicPr>
          <p:cNvPr id="6" name="Picture 5">
            <a:extLst>
              <a:ext uri="{FF2B5EF4-FFF2-40B4-BE49-F238E27FC236}">
                <a16:creationId xmlns:a16="http://schemas.microsoft.com/office/drawing/2014/main" id="{5B59639A-DD49-4D86-8437-C2580BBDDCE5}"/>
              </a:ext>
            </a:extLst>
          </p:cNvPr>
          <p:cNvPicPr>
            <a:picLocks noChangeAspect="1"/>
          </p:cNvPicPr>
          <p:nvPr/>
        </p:nvPicPr>
        <p:blipFill>
          <a:blip r:embed="rId3"/>
          <a:stretch>
            <a:fillRect/>
          </a:stretch>
        </p:blipFill>
        <p:spPr>
          <a:xfrm>
            <a:off x="0" y="1725944"/>
            <a:ext cx="12192000" cy="4027155"/>
          </a:xfrm>
          <a:prstGeom prst="rect">
            <a:avLst/>
          </a:prstGeom>
        </p:spPr>
      </p:pic>
      <p:cxnSp>
        <p:nvCxnSpPr>
          <p:cNvPr id="3" name="Straight Connector 2">
            <a:extLst>
              <a:ext uri="{FF2B5EF4-FFF2-40B4-BE49-F238E27FC236}">
                <a16:creationId xmlns:a16="http://schemas.microsoft.com/office/drawing/2014/main" id="{95F61901-99D2-4305-BD30-D72BC8A34646}"/>
              </a:ext>
            </a:extLst>
          </p:cNvPr>
          <p:cNvCxnSpPr/>
          <p:nvPr/>
        </p:nvCxnSpPr>
        <p:spPr>
          <a:xfrm>
            <a:off x="1349406" y="1420427"/>
            <a:ext cx="3018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0EC652-6D56-44BF-A566-93D741B39AFA}"/>
              </a:ext>
            </a:extLst>
          </p:cNvPr>
          <p:cNvSpPr txBox="1"/>
          <p:nvPr/>
        </p:nvSpPr>
        <p:spPr>
          <a:xfrm>
            <a:off x="8016536" y="1198485"/>
            <a:ext cx="3179397" cy="646331"/>
          </a:xfrm>
          <a:prstGeom prst="rect">
            <a:avLst/>
          </a:prstGeom>
          <a:solidFill>
            <a:schemeClr val="accent1"/>
          </a:solidFill>
        </p:spPr>
        <p:txBody>
          <a:bodyPr wrap="none" rtlCol="0">
            <a:spAutoFit/>
          </a:bodyPr>
          <a:lstStyle/>
          <a:p>
            <a:r>
              <a:rPr lang="en-US" dirty="0"/>
              <a:t>portal = web</a:t>
            </a:r>
          </a:p>
          <a:p>
            <a:r>
              <a:rPr lang="en-US" dirty="0"/>
              <a:t>Web accessible regardless of OS</a:t>
            </a:r>
          </a:p>
        </p:txBody>
      </p:sp>
    </p:spTree>
    <p:extLst>
      <p:ext uri="{BB962C8B-B14F-4D97-AF65-F5344CB8AC3E}">
        <p14:creationId xmlns:p14="http://schemas.microsoft.com/office/powerpoint/2010/main" val="7769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579099-4735-446C-B4E0-0CE3896A0306}"/>
              </a:ext>
            </a:extLst>
          </p:cNvPr>
          <p:cNvPicPr>
            <a:picLocks noChangeAspect="1"/>
          </p:cNvPicPr>
          <p:nvPr/>
        </p:nvPicPr>
        <p:blipFill>
          <a:blip r:embed="rId2"/>
          <a:stretch>
            <a:fillRect/>
          </a:stretch>
        </p:blipFill>
        <p:spPr>
          <a:xfrm>
            <a:off x="99837" y="142297"/>
            <a:ext cx="11804557" cy="3562928"/>
          </a:xfrm>
          <a:prstGeom prst="rect">
            <a:avLst/>
          </a:prstGeom>
        </p:spPr>
      </p:pic>
      <p:cxnSp>
        <p:nvCxnSpPr>
          <p:cNvPr id="3" name="Straight Connector 2">
            <a:extLst>
              <a:ext uri="{FF2B5EF4-FFF2-40B4-BE49-F238E27FC236}">
                <a16:creationId xmlns:a16="http://schemas.microsoft.com/office/drawing/2014/main" id="{F2164560-EC3B-4B1E-8AF5-AAB3298F5748}"/>
              </a:ext>
            </a:extLst>
          </p:cNvPr>
          <p:cNvCxnSpPr>
            <a:cxnSpLocks/>
          </p:cNvCxnSpPr>
          <p:nvPr/>
        </p:nvCxnSpPr>
        <p:spPr>
          <a:xfrm>
            <a:off x="3089429" y="914400"/>
            <a:ext cx="34711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38E12C-16DE-4626-8B86-AEC0A33434BC}"/>
              </a:ext>
            </a:extLst>
          </p:cNvPr>
          <p:cNvSpPr txBox="1"/>
          <p:nvPr/>
        </p:nvSpPr>
        <p:spPr>
          <a:xfrm>
            <a:off x="4159959" y="2312121"/>
            <a:ext cx="6059864" cy="369332"/>
          </a:xfrm>
          <a:prstGeom prst="rect">
            <a:avLst/>
          </a:prstGeom>
          <a:noFill/>
        </p:spPr>
        <p:txBody>
          <a:bodyPr wrap="none" rtlCol="0">
            <a:spAutoFit/>
          </a:bodyPr>
          <a:lstStyle/>
          <a:p>
            <a:r>
              <a:rPr lang="en-US" dirty="0"/>
              <a:t>Note: Reserved vs pay-as-you-go – go lookup and read about it</a:t>
            </a:r>
          </a:p>
        </p:txBody>
      </p:sp>
      <p:sp>
        <p:nvSpPr>
          <p:cNvPr id="10" name="TextBox 9">
            <a:extLst>
              <a:ext uri="{FF2B5EF4-FFF2-40B4-BE49-F238E27FC236}">
                <a16:creationId xmlns:a16="http://schemas.microsoft.com/office/drawing/2014/main" id="{3D7F4350-479E-41B5-BB21-5E75909A845A}"/>
              </a:ext>
            </a:extLst>
          </p:cNvPr>
          <p:cNvSpPr txBox="1"/>
          <p:nvPr/>
        </p:nvSpPr>
        <p:spPr>
          <a:xfrm>
            <a:off x="4159959" y="2918151"/>
            <a:ext cx="4705199" cy="369332"/>
          </a:xfrm>
          <a:prstGeom prst="rect">
            <a:avLst/>
          </a:prstGeom>
          <a:noFill/>
        </p:spPr>
        <p:txBody>
          <a:bodyPr wrap="none" rtlCol="0">
            <a:spAutoFit/>
          </a:bodyPr>
          <a:lstStyle/>
          <a:p>
            <a:r>
              <a:rPr lang="en-US" dirty="0"/>
              <a:t>Real-time Scaling, handled in the scaling options</a:t>
            </a:r>
          </a:p>
        </p:txBody>
      </p:sp>
      <p:sp>
        <p:nvSpPr>
          <p:cNvPr id="11" name="TextBox 10">
            <a:extLst>
              <a:ext uri="{FF2B5EF4-FFF2-40B4-BE49-F238E27FC236}">
                <a16:creationId xmlns:a16="http://schemas.microsoft.com/office/drawing/2014/main" id="{C60142E1-B5E9-4AB8-A257-920483302E95}"/>
              </a:ext>
            </a:extLst>
          </p:cNvPr>
          <p:cNvSpPr txBox="1"/>
          <p:nvPr/>
        </p:nvSpPr>
        <p:spPr>
          <a:xfrm>
            <a:off x="4159959" y="2561923"/>
            <a:ext cx="7122847" cy="369332"/>
          </a:xfrm>
          <a:prstGeom prst="rect">
            <a:avLst/>
          </a:prstGeom>
          <a:noFill/>
        </p:spPr>
        <p:txBody>
          <a:bodyPr wrap="none" rtlCol="0">
            <a:spAutoFit/>
          </a:bodyPr>
          <a:lstStyle/>
          <a:p>
            <a:r>
              <a:rPr lang="en-US" dirty="0"/>
              <a:t>Deploying,  handled with the Resource Templates  - Infrastructure as Code</a:t>
            </a:r>
          </a:p>
        </p:txBody>
      </p:sp>
      <p:cxnSp>
        <p:nvCxnSpPr>
          <p:cNvPr id="13" name="Straight Arrow Connector 12">
            <a:extLst>
              <a:ext uri="{FF2B5EF4-FFF2-40B4-BE49-F238E27FC236}">
                <a16:creationId xmlns:a16="http://schemas.microsoft.com/office/drawing/2014/main" id="{98313859-D4F4-47F8-A092-72DED68E0934}"/>
              </a:ext>
            </a:extLst>
          </p:cNvPr>
          <p:cNvCxnSpPr/>
          <p:nvPr/>
        </p:nvCxnSpPr>
        <p:spPr>
          <a:xfrm flipH="1">
            <a:off x="1899821" y="2746589"/>
            <a:ext cx="2183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DAB89FC-EFEE-467A-9C8B-66B479E3E30D}"/>
              </a:ext>
            </a:extLst>
          </p:cNvPr>
          <p:cNvCxnSpPr>
            <a:cxnSpLocks/>
          </p:cNvCxnSpPr>
          <p:nvPr/>
        </p:nvCxnSpPr>
        <p:spPr>
          <a:xfrm flipH="1">
            <a:off x="2638148" y="3111912"/>
            <a:ext cx="144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99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40F592-E020-4E60-8D77-D02CA00F1BFA}"/>
              </a:ext>
            </a:extLst>
          </p:cNvPr>
          <p:cNvPicPr>
            <a:picLocks noChangeAspect="1"/>
          </p:cNvPicPr>
          <p:nvPr/>
        </p:nvPicPr>
        <p:blipFill>
          <a:blip r:embed="rId2"/>
          <a:stretch>
            <a:fillRect/>
          </a:stretch>
        </p:blipFill>
        <p:spPr>
          <a:xfrm>
            <a:off x="75953" y="2409825"/>
            <a:ext cx="12030789" cy="4448176"/>
          </a:xfrm>
          <a:prstGeom prst="rect">
            <a:avLst/>
          </a:prstGeom>
        </p:spPr>
      </p:pic>
      <p:pic>
        <p:nvPicPr>
          <p:cNvPr id="5" name="Picture 4">
            <a:extLst>
              <a:ext uri="{FF2B5EF4-FFF2-40B4-BE49-F238E27FC236}">
                <a16:creationId xmlns:a16="http://schemas.microsoft.com/office/drawing/2014/main" id="{24919F85-F0A6-4970-9112-9726FEF14BB2}"/>
              </a:ext>
            </a:extLst>
          </p:cNvPr>
          <p:cNvPicPr>
            <a:picLocks noChangeAspect="1"/>
          </p:cNvPicPr>
          <p:nvPr/>
        </p:nvPicPr>
        <p:blipFill>
          <a:blip r:embed="rId3"/>
          <a:stretch>
            <a:fillRect/>
          </a:stretch>
        </p:blipFill>
        <p:spPr>
          <a:xfrm>
            <a:off x="99837" y="142297"/>
            <a:ext cx="7253463" cy="2189287"/>
          </a:xfrm>
          <a:prstGeom prst="rect">
            <a:avLst/>
          </a:prstGeom>
        </p:spPr>
      </p:pic>
    </p:spTree>
    <p:extLst>
      <p:ext uri="{BB962C8B-B14F-4D97-AF65-F5344CB8AC3E}">
        <p14:creationId xmlns:p14="http://schemas.microsoft.com/office/powerpoint/2010/main" val="408701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25577E5E-0B5F-4752-B6C4-A6AA190C25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275" y="0"/>
            <a:ext cx="11731449" cy="6858000"/>
          </a:xfrm>
          <a:prstGeom prst="rect">
            <a:avLst/>
          </a:prstGeom>
        </p:spPr>
      </p:pic>
    </p:spTree>
    <p:extLst>
      <p:ext uri="{BB962C8B-B14F-4D97-AF65-F5344CB8AC3E}">
        <p14:creationId xmlns:p14="http://schemas.microsoft.com/office/powerpoint/2010/main" val="144140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2C51E2-6738-4609-AFAA-C11A7A1249C3}"/>
              </a:ext>
            </a:extLst>
          </p:cNvPr>
          <p:cNvPicPr>
            <a:picLocks noChangeAspect="1"/>
          </p:cNvPicPr>
          <p:nvPr/>
        </p:nvPicPr>
        <p:blipFill>
          <a:blip r:embed="rId2"/>
          <a:stretch>
            <a:fillRect/>
          </a:stretch>
        </p:blipFill>
        <p:spPr>
          <a:xfrm>
            <a:off x="0" y="-1"/>
            <a:ext cx="12192000" cy="5315579"/>
          </a:xfrm>
          <a:prstGeom prst="rect">
            <a:avLst/>
          </a:prstGeom>
        </p:spPr>
      </p:pic>
    </p:spTree>
    <p:extLst>
      <p:ext uri="{BB962C8B-B14F-4D97-AF65-F5344CB8AC3E}">
        <p14:creationId xmlns:p14="http://schemas.microsoft.com/office/powerpoint/2010/main" val="141246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2C51E2-6738-4609-AFAA-C11A7A1249C3}"/>
              </a:ext>
            </a:extLst>
          </p:cNvPr>
          <p:cNvPicPr>
            <a:picLocks noChangeAspect="1"/>
          </p:cNvPicPr>
          <p:nvPr/>
        </p:nvPicPr>
        <p:blipFill>
          <a:blip r:embed="rId2"/>
          <a:stretch>
            <a:fillRect/>
          </a:stretch>
        </p:blipFill>
        <p:spPr>
          <a:xfrm>
            <a:off x="0" y="-1"/>
            <a:ext cx="12192000" cy="2181225"/>
          </a:xfrm>
          <a:prstGeom prst="rect">
            <a:avLst/>
          </a:prstGeom>
        </p:spPr>
      </p:pic>
      <p:pic>
        <p:nvPicPr>
          <p:cNvPr id="3" name="Picture 2">
            <a:extLst>
              <a:ext uri="{FF2B5EF4-FFF2-40B4-BE49-F238E27FC236}">
                <a16:creationId xmlns:a16="http://schemas.microsoft.com/office/drawing/2014/main" id="{1903F3D7-AA62-4660-A52B-C314FDC886B2}"/>
              </a:ext>
            </a:extLst>
          </p:cNvPr>
          <p:cNvPicPr>
            <a:picLocks noChangeAspect="1"/>
          </p:cNvPicPr>
          <p:nvPr/>
        </p:nvPicPr>
        <p:blipFill>
          <a:blip r:embed="rId3"/>
          <a:stretch>
            <a:fillRect/>
          </a:stretch>
        </p:blipFill>
        <p:spPr>
          <a:xfrm>
            <a:off x="0" y="1751707"/>
            <a:ext cx="12192000" cy="5001517"/>
          </a:xfrm>
          <a:prstGeom prst="rect">
            <a:avLst/>
          </a:prstGeom>
        </p:spPr>
      </p:pic>
      <p:pic>
        <p:nvPicPr>
          <p:cNvPr id="5" name="Picture 4">
            <a:extLst>
              <a:ext uri="{FF2B5EF4-FFF2-40B4-BE49-F238E27FC236}">
                <a16:creationId xmlns:a16="http://schemas.microsoft.com/office/drawing/2014/main" id="{08AD8C78-DB1C-4865-AF51-B018DE5FB57E}"/>
              </a:ext>
            </a:extLst>
          </p:cNvPr>
          <p:cNvPicPr>
            <a:picLocks noChangeAspect="1"/>
          </p:cNvPicPr>
          <p:nvPr/>
        </p:nvPicPr>
        <p:blipFill>
          <a:blip r:embed="rId4"/>
          <a:stretch>
            <a:fillRect/>
          </a:stretch>
        </p:blipFill>
        <p:spPr>
          <a:xfrm>
            <a:off x="6905625" y="823686"/>
            <a:ext cx="4913606" cy="3019204"/>
          </a:xfrm>
          <a:prstGeom prst="rect">
            <a:avLst/>
          </a:prstGeom>
        </p:spPr>
      </p:pic>
    </p:spTree>
    <p:extLst>
      <p:ext uri="{BB962C8B-B14F-4D97-AF65-F5344CB8AC3E}">
        <p14:creationId xmlns:p14="http://schemas.microsoft.com/office/powerpoint/2010/main" val="566574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DF13BF-7CCC-486D-9D59-02C25665D4A7}"/>
              </a:ext>
            </a:extLst>
          </p:cNvPr>
          <p:cNvPicPr>
            <a:picLocks noChangeAspect="1"/>
          </p:cNvPicPr>
          <p:nvPr/>
        </p:nvPicPr>
        <p:blipFill>
          <a:blip r:embed="rId2"/>
          <a:stretch>
            <a:fillRect/>
          </a:stretch>
        </p:blipFill>
        <p:spPr>
          <a:xfrm>
            <a:off x="590550" y="438150"/>
            <a:ext cx="9243861" cy="4252328"/>
          </a:xfrm>
          <a:prstGeom prst="rect">
            <a:avLst/>
          </a:prstGeom>
        </p:spPr>
      </p:pic>
      <p:pic>
        <p:nvPicPr>
          <p:cNvPr id="9" name="Picture 8">
            <a:extLst>
              <a:ext uri="{FF2B5EF4-FFF2-40B4-BE49-F238E27FC236}">
                <a16:creationId xmlns:a16="http://schemas.microsoft.com/office/drawing/2014/main" id="{32C18948-14C9-47A3-AFF0-32321B500F4A}"/>
              </a:ext>
            </a:extLst>
          </p:cNvPr>
          <p:cNvPicPr>
            <a:picLocks noChangeAspect="1"/>
          </p:cNvPicPr>
          <p:nvPr/>
        </p:nvPicPr>
        <p:blipFill>
          <a:blip r:embed="rId3"/>
          <a:stretch>
            <a:fillRect/>
          </a:stretch>
        </p:blipFill>
        <p:spPr>
          <a:xfrm>
            <a:off x="466725" y="880024"/>
            <a:ext cx="10863510" cy="3672926"/>
          </a:xfrm>
          <a:prstGeom prst="rect">
            <a:avLst/>
          </a:prstGeom>
        </p:spPr>
      </p:pic>
      <p:sp>
        <p:nvSpPr>
          <p:cNvPr id="10" name="TextBox 9">
            <a:extLst>
              <a:ext uri="{FF2B5EF4-FFF2-40B4-BE49-F238E27FC236}">
                <a16:creationId xmlns:a16="http://schemas.microsoft.com/office/drawing/2014/main" id="{A9FD6115-1B57-40AF-B5FC-43497B0A644A}"/>
              </a:ext>
            </a:extLst>
          </p:cNvPr>
          <p:cNvSpPr txBox="1"/>
          <p:nvPr/>
        </p:nvSpPr>
        <p:spPr>
          <a:xfrm>
            <a:off x="2743200" y="5174901"/>
            <a:ext cx="3100657" cy="369332"/>
          </a:xfrm>
          <a:prstGeom prst="rect">
            <a:avLst/>
          </a:prstGeom>
          <a:noFill/>
        </p:spPr>
        <p:txBody>
          <a:bodyPr wrap="none" rtlCol="0">
            <a:spAutoFit/>
          </a:bodyPr>
          <a:lstStyle/>
          <a:p>
            <a:r>
              <a:rPr lang="en-US" dirty="0"/>
              <a:t>NOTE:   Only Credit, no refunds</a:t>
            </a:r>
          </a:p>
        </p:txBody>
      </p:sp>
    </p:spTree>
    <p:extLst>
      <p:ext uri="{BB962C8B-B14F-4D97-AF65-F5344CB8AC3E}">
        <p14:creationId xmlns:p14="http://schemas.microsoft.com/office/powerpoint/2010/main" val="42284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1E677-6A90-4D2C-9F0D-E3D849AE430D}"/>
              </a:ext>
            </a:extLst>
          </p:cNvPr>
          <p:cNvPicPr>
            <a:picLocks noChangeAspect="1"/>
          </p:cNvPicPr>
          <p:nvPr/>
        </p:nvPicPr>
        <p:blipFill>
          <a:blip r:embed="rId2"/>
          <a:stretch>
            <a:fillRect/>
          </a:stretch>
        </p:blipFill>
        <p:spPr>
          <a:xfrm>
            <a:off x="0" y="500433"/>
            <a:ext cx="12192000" cy="5857134"/>
          </a:xfrm>
          <a:prstGeom prst="rect">
            <a:avLst/>
          </a:prstGeom>
        </p:spPr>
      </p:pic>
    </p:spTree>
    <p:extLst>
      <p:ext uri="{BB962C8B-B14F-4D97-AF65-F5344CB8AC3E}">
        <p14:creationId xmlns:p14="http://schemas.microsoft.com/office/powerpoint/2010/main" val="2076289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65EC6-90A1-49ED-812B-440CBDA4C411}"/>
              </a:ext>
            </a:extLst>
          </p:cNvPr>
          <p:cNvPicPr>
            <a:picLocks noChangeAspect="1"/>
          </p:cNvPicPr>
          <p:nvPr/>
        </p:nvPicPr>
        <p:blipFill>
          <a:blip r:embed="rId2"/>
          <a:stretch>
            <a:fillRect/>
          </a:stretch>
        </p:blipFill>
        <p:spPr>
          <a:xfrm>
            <a:off x="282822" y="166407"/>
            <a:ext cx="11390591" cy="5387228"/>
          </a:xfrm>
          <a:prstGeom prst="rect">
            <a:avLst/>
          </a:prstGeom>
        </p:spPr>
      </p:pic>
      <p:cxnSp>
        <p:nvCxnSpPr>
          <p:cNvPr id="5" name="Straight Connector 4">
            <a:extLst>
              <a:ext uri="{FF2B5EF4-FFF2-40B4-BE49-F238E27FC236}">
                <a16:creationId xmlns:a16="http://schemas.microsoft.com/office/drawing/2014/main" id="{06603E4C-5E33-49FC-9566-748502181982}"/>
              </a:ext>
            </a:extLst>
          </p:cNvPr>
          <p:cNvCxnSpPr/>
          <p:nvPr/>
        </p:nvCxnSpPr>
        <p:spPr>
          <a:xfrm>
            <a:off x="9525838" y="1306286"/>
            <a:ext cx="19996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0AA7F4E-EF4A-4239-B810-E08CF567AFCB}"/>
              </a:ext>
            </a:extLst>
          </p:cNvPr>
          <p:cNvCxnSpPr/>
          <p:nvPr/>
        </p:nvCxnSpPr>
        <p:spPr>
          <a:xfrm>
            <a:off x="3024554" y="2602523"/>
            <a:ext cx="19996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120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4246BE-AFA9-4022-8432-BDC5C856EDB4}"/>
              </a:ext>
            </a:extLst>
          </p:cNvPr>
          <p:cNvPicPr>
            <a:picLocks noChangeAspect="1"/>
          </p:cNvPicPr>
          <p:nvPr/>
        </p:nvPicPr>
        <p:blipFill>
          <a:blip r:embed="rId2"/>
          <a:stretch>
            <a:fillRect/>
          </a:stretch>
        </p:blipFill>
        <p:spPr>
          <a:xfrm>
            <a:off x="0" y="1828800"/>
            <a:ext cx="12192000" cy="5029200"/>
          </a:xfrm>
          <a:prstGeom prst="rect">
            <a:avLst/>
          </a:prstGeom>
        </p:spPr>
      </p:pic>
      <p:pic>
        <p:nvPicPr>
          <p:cNvPr id="6" name="Picture 5">
            <a:extLst>
              <a:ext uri="{FF2B5EF4-FFF2-40B4-BE49-F238E27FC236}">
                <a16:creationId xmlns:a16="http://schemas.microsoft.com/office/drawing/2014/main" id="{40820155-AD2D-4D4C-99E2-5B775F4C079D}"/>
              </a:ext>
            </a:extLst>
          </p:cNvPr>
          <p:cNvPicPr>
            <a:picLocks noChangeAspect="1"/>
          </p:cNvPicPr>
          <p:nvPr/>
        </p:nvPicPr>
        <p:blipFill>
          <a:blip r:embed="rId3"/>
          <a:stretch>
            <a:fillRect/>
          </a:stretch>
        </p:blipFill>
        <p:spPr>
          <a:xfrm>
            <a:off x="3190068" y="0"/>
            <a:ext cx="6602813" cy="2729753"/>
          </a:xfrm>
          <a:prstGeom prst="rect">
            <a:avLst/>
          </a:prstGeom>
        </p:spPr>
      </p:pic>
      <p:cxnSp>
        <p:nvCxnSpPr>
          <p:cNvPr id="8" name="Straight Connector 7">
            <a:extLst>
              <a:ext uri="{FF2B5EF4-FFF2-40B4-BE49-F238E27FC236}">
                <a16:creationId xmlns:a16="http://schemas.microsoft.com/office/drawing/2014/main" id="{BE4D2A46-FD54-4A2C-8955-D2D3CCA69FAC}"/>
              </a:ext>
            </a:extLst>
          </p:cNvPr>
          <p:cNvCxnSpPr/>
          <p:nvPr/>
        </p:nvCxnSpPr>
        <p:spPr>
          <a:xfrm>
            <a:off x="4935071" y="954741"/>
            <a:ext cx="203050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C761B7-80E0-44C1-B84A-AD01D7ECF0F8}"/>
              </a:ext>
            </a:extLst>
          </p:cNvPr>
          <p:cNvCxnSpPr/>
          <p:nvPr/>
        </p:nvCxnSpPr>
        <p:spPr>
          <a:xfrm>
            <a:off x="7566409" y="261257"/>
            <a:ext cx="19996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08A459-C5B5-4EF0-81FD-C8A17679CC3D}"/>
              </a:ext>
            </a:extLst>
          </p:cNvPr>
          <p:cNvCxnSpPr/>
          <p:nvPr/>
        </p:nvCxnSpPr>
        <p:spPr>
          <a:xfrm>
            <a:off x="3999244" y="602901"/>
            <a:ext cx="20967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B5E12E-843C-4071-B543-81386E9EF873}"/>
              </a:ext>
            </a:extLst>
          </p:cNvPr>
          <p:cNvSpPr txBox="1"/>
          <p:nvPr/>
        </p:nvSpPr>
        <p:spPr>
          <a:xfrm>
            <a:off x="8576269" y="390548"/>
            <a:ext cx="1453155" cy="369332"/>
          </a:xfrm>
          <a:prstGeom prst="rect">
            <a:avLst/>
          </a:prstGeom>
          <a:noFill/>
        </p:spPr>
        <p:txBody>
          <a:bodyPr wrap="none" rtlCol="0">
            <a:spAutoFit/>
          </a:bodyPr>
          <a:lstStyle/>
          <a:p>
            <a:r>
              <a:rPr lang="en-US" dirty="0"/>
              <a:t>Cloud Service</a:t>
            </a:r>
          </a:p>
        </p:txBody>
      </p:sp>
      <p:sp>
        <p:nvSpPr>
          <p:cNvPr id="14" name="TextBox 13">
            <a:extLst>
              <a:ext uri="{FF2B5EF4-FFF2-40B4-BE49-F238E27FC236}">
                <a16:creationId xmlns:a16="http://schemas.microsoft.com/office/drawing/2014/main" id="{73EE27B4-D622-4F8E-9CB7-DACA316B87C5}"/>
              </a:ext>
            </a:extLst>
          </p:cNvPr>
          <p:cNvSpPr txBox="1"/>
          <p:nvPr/>
        </p:nvSpPr>
        <p:spPr>
          <a:xfrm>
            <a:off x="9623649" y="10608"/>
            <a:ext cx="2422651" cy="369332"/>
          </a:xfrm>
          <a:prstGeom prst="rect">
            <a:avLst/>
          </a:prstGeom>
          <a:noFill/>
        </p:spPr>
        <p:txBody>
          <a:bodyPr wrap="none" rtlCol="0">
            <a:spAutoFit/>
          </a:bodyPr>
          <a:lstStyle/>
          <a:p>
            <a:r>
              <a:rPr lang="en-US" dirty="0"/>
              <a:t>**Associated with Logic</a:t>
            </a:r>
          </a:p>
        </p:txBody>
      </p:sp>
      <p:sp>
        <p:nvSpPr>
          <p:cNvPr id="15" name="TextBox 14">
            <a:extLst>
              <a:ext uri="{FF2B5EF4-FFF2-40B4-BE49-F238E27FC236}">
                <a16:creationId xmlns:a16="http://schemas.microsoft.com/office/drawing/2014/main" id="{A080372D-D2F6-484D-BED1-9A24888AD7A9}"/>
              </a:ext>
            </a:extLst>
          </p:cNvPr>
          <p:cNvSpPr txBox="1"/>
          <p:nvPr/>
        </p:nvSpPr>
        <p:spPr>
          <a:xfrm>
            <a:off x="8659366" y="725939"/>
            <a:ext cx="1133515" cy="369332"/>
          </a:xfrm>
          <a:prstGeom prst="rect">
            <a:avLst/>
          </a:prstGeom>
          <a:noFill/>
        </p:spPr>
        <p:txBody>
          <a:bodyPr wrap="none" rtlCol="0">
            <a:spAutoFit/>
          </a:bodyPr>
          <a:lstStyle/>
          <a:p>
            <a:r>
              <a:rPr lang="en-US" dirty="0"/>
              <a:t>Serverless</a:t>
            </a:r>
          </a:p>
        </p:txBody>
      </p:sp>
    </p:spTree>
    <p:extLst>
      <p:ext uri="{BB962C8B-B14F-4D97-AF65-F5344CB8AC3E}">
        <p14:creationId xmlns:p14="http://schemas.microsoft.com/office/powerpoint/2010/main" val="3031727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4CA819-6BA3-432E-8FA2-5AEDD3DE3FB4}"/>
              </a:ext>
            </a:extLst>
          </p:cNvPr>
          <p:cNvPicPr>
            <a:picLocks noChangeAspect="1"/>
          </p:cNvPicPr>
          <p:nvPr/>
        </p:nvPicPr>
        <p:blipFill>
          <a:blip r:embed="rId2"/>
          <a:stretch>
            <a:fillRect/>
          </a:stretch>
        </p:blipFill>
        <p:spPr>
          <a:xfrm>
            <a:off x="0" y="3041582"/>
            <a:ext cx="12192000" cy="3816418"/>
          </a:xfrm>
          <a:prstGeom prst="rect">
            <a:avLst/>
          </a:prstGeom>
        </p:spPr>
      </p:pic>
      <p:pic>
        <p:nvPicPr>
          <p:cNvPr id="8" name="Picture 7">
            <a:extLst>
              <a:ext uri="{FF2B5EF4-FFF2-40B4-BE49-F238E27FC236}">
                <a16:creationId xmlns:a16="http://schemas.microsoft.com/office/drawing/2014/main" id="{8927F3FD-134A-4C78-B7D5-42B7123B3814}"/>
              </a:ext>
            </a:extLst>
          </p:cNvPr>
          <p:cNvPicPr>
            <a:picLocks noChangeAspect="1"/>
          </p:cNvPicPr>
          <p:nvPr/>
        </p:nvPicPr>
        <p:blipFill>
          <a:blip r:embed="rId3"/>
          <a:stretch>
            <a:fillRect/>
          </a:stretch>
        </p:blipFill>
        <p:spPr>
          <a:xfrm>
            <a:off x="114921" y="0"/>
            <a:ext cx="5651607" cy="823415"/>
          </a:xfrm>
          <a:prstGeom prst="rect">
            <a:avLst/>
          </a:prstGeom>
        </p:spPr>
      </p:pic>
      <p:pic>
        <p:nvPicPr>
          <p:cNvPr id="10" name="Picture 9">
            <a:extLst>
              <a:ext uri="{FF2B5EF4-FFF2-40B4-BE49-F238E27FC236}">
                <a16:creationId xmlns:a16="http://schemas.microsoft.com/office/drawing/2014/main" id="{87A28F31-8FB4-4E9C-AE25-A54B8C242F77}"/>
              </a:ext>
            </a:extLst>
          </p:cNvPr>
          <p:cNvPicPr>
            <a:picLocks noChangeAspect="1"/>
          </p:cNvPicPr>
          <p:nvPr/>
        </p:nvPicPr>
        <p:blipFill>
          <a:blip r:embed="rId4"/>
          <a:stretch>
            <a:fillRect/>
          </a:stretch>
        </p:blipFill>
        <p:spPr>
          <a:xfrm>
            <a:off x="0" y="689797"/>
            <a:ext cx="10381745" cy="2380006"/>
          </a:xfrm>
          <a:prstGeom prst="rect">
            <a:avLst/>
          </a:prstGeom>
        </p:spPr>
      </p:pic>
      <p:cxnSp>
        <p:nvCxnSpPr>
          <p:cNvPr id="12" name="Straight Connector 11">
            <a:extLst>
              <a:ext uri="{FF2B5EF4-FFF2-40B4-BE49-F238E27FC236}">
                <a16:creationId xmlns:a16="http://schemas.microsoft.com/office/drawing/2014/main" id="{53D5B82F-94D1-4398-B95D-EA9251C2E3FD}"/>
              </a:ext>
            </a:extLst>
          </p:cNvPr>
          <p:cNvCxnSpPr/>
          <p:nvPr/>
        </p:nvCxnSpPr>
        <p:spPr>
          <a:xfrm>
            <a:off x="4170066" y="1607736"/>
            <a:ext cx="2522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8A9652-BC0D-4A3E-A314-E3F11E89E37D}"/>
              </a:ext>
            </a:extLst>
          </p:cNvPr>
          <p:cNvCxnSpPr>
            <a:cxnSpLocks/>
          </p:cNvCxnSpPr>
          <p:nvPr/>
        </p:nvCxnSpPr>
        <p:spPr>
          <a:xfrm>
            <a:off x="2291024" y="2522136"/>
            <a:ext cx="18790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DD1BB1-6157-4ECE-9288-536AC55FA242}"/>
              </a:ext>
            </a:extLst>
          </p:cNvPr>
          <p:cNvCxnSpPr>
            <a:cxnSpLocks/>
          </p:cNvCxnSpPr>
          <p:nvPr/>
        </p:nvCxnSpPr>
        <p:spPr>
          <a:xfrm>
            <a:off x="4381079" y="2522136"/>
            <a:ext cx="177520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9BE68-1979-4A59-966F-F3BEA25BA6AA}"/>
              </a:ext>
            </a:extLst>
          </p:cNvPr>
          <p:cNvCxnSpPr/>
          <p:nvPr/>
        </p:nvCxnSpPr>
        <p:spPr>
          <a:xfrm>
            <a:off x="6692202" y="2522136"/>
            <a:ext cx="19996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6C49178-1CEA-48DC-9E12-91B404467CC5}"/>
              </a:ext>
            </a:extLst>
          </p:cNvPr>
          <p:cNvSpPr txBox="1"/>
          <p:nvPr/>
        </p:nvSpPr>
        <p:spPr>
          <a:xfrm>
            <a:off x="2813538" y="2532847"/>
            <a:ext cx="569387" cy="369332"/>
          </a:xfrm>
          <a:prstGeom prst="rect">
            <a:avLst/>
          </a:prstGeom>
          <a:noFill/>
        </p:spPr>
        <p:txBody>
          <a:bodyPr wrap="none" rtlCol="0">
            <a:spAutoFit/>
          </a:bodyPr>
          <a:lstStyle/>
          <a:p>
            <a:r>
              <a:rPr lang="en-US" dirty="0"/>
              <a:t>IaaS</a:t>
            </a:r>
          </a:p>
        </p:txBody>
      </p:sp>
      <p:sp>
        <p:nvSpPr>
          <p:cNvPr id="21" name="TextBox 20">
            <a:extLst>
              <a:ext uri="{FF2B5EF4-FFF2-40B4-BE49-F238E27FC236}">
                <a16:creationId xmlns:a16="http://schemas.microsoft.com/office/drawing/2014/main" id="{B8171FC0-3A92-4902-AB6C-548E787965AE}"/>
              </a:ext>
            </a:extLst>
          </p:cNvPr>
          <p:cNvSpPr txBox="1"/>
          <p:nvPr/>
        </p:nvSpPr>
        <p:spPr>
          <a:xfrm>
            <a:off x="4805770" y="2554931"/>
            <a:ext cx="625364" cy="369332"/>
          </a:xfrm>
          <a:prstGeom prst="rect">
            <a:avLst/>
          </a:prstGeom>
          <a:noFill/>
        </p:spPr>
        <p:txBody>
          <a:bodyPr wrap="none" rtlCol="0">
            <a:spAutoFit/>
          </a:bodyPr>
          <a:lstStyle/>
          <a:p>
            <a:r>
              <a:rPr lang="en-US" dirty="0"/>
              <a:t>PaaS</a:t>
            </a:r>
          </a:p>
        </p:txBody>
      </p:sp>
      <p:sp>
        <p:nvSpPr>
          <p:cNvPr id="22" name="TextBox 21">
            <a:extLst>
              <a:ext uri="{FF2B5EF4-FFF2-40B4-BE49-F238E27FC236}">
                <a16:creationId xmlns:a16="http://schemas.microsoft.com/office/drawing/2014/main" id="{E1CB8074-1BE7-4A4E-A853-4A8013168D3D}"/>
              </a:ext>
            </a:extLst>
          </p:cNvPr>
          <p:cNvSpPr txBox="1"/>
          <p:nvPr/>
        </p:nvSpPr>
        <p:spPr>
          <a:xfrm>
            <a:off x="6853979" y="2532847"/>
            <a:ext cx="4731552" cy="369332"/>
          </a:xfrm>
          <a:prstGeom prst="rect">
            <a:avLst/>
          </a:prstGeom>
          <a:noFill/>
        </p:spPr>
        <p:txBody>
          <a:bodyPr wrap="none" rtlCol="0">
            <a:spAutoFit/>
          </a:bodyPr>
          <a:lstStyle/>
          <a:p>
            <a:r>
              <a:rPr lang="en-US" dirty="0"/>
              <a:t>Unknown, but Storage would be considered IaaS</a:t>
            </a:r>
          </a:p>
        </p:txBody>
      </p:sp>
    </p:spTree>
    <p:extLst>
      <p:ext uri="{BB962C8B-B14F-4D97-AF65-F5344CB8AC3E}">
        <p14:creationId xmlns:p14="http://schemas.microsoft.com/office/powerpoint/2010/main" val="407050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885A7-BFDE-444D-8A1A-AE281C7E43B7}"/>
              </a:ext>
            </a:extLst>
          </p:cNvPr>
          <p:cNvPicPr>
            <a:picLocks noChangeAspect="1"/>
          </p:cNvPicPr>
          <p:nvPr/>
        </p:nvPicPr>
        <p:blipFill>
          <a:blip r:embed="rId2"/>
          <a:stretch>
            <a:fillRect/>
          </a:stretch>
        </p:blipFill>
        <p:spPr>
          <a:xfrm>
            <a:off x="0" y="0"/>
            <a:ext cx="6474613" cy="3213847"/>
          </a:xfrm>
          <a:prstGeom prst="rect">
            <a:avLst/>
          </a:prstGeom>
        </p:spPr>
      </p:pic>
      <p:pic>
        <p:nvPicPr>
          <p:cNvPr id="9" name="Picture 8">
            <a:extLst>
              <a:ext uri="{FF2B5EF4-FFF2-40B4-BE49-F238E27FC236}">
                <a16:creationId xmlns:a16="http://schemas.microsoft.com/office/drawing/2014/main" id="{FDD5C12A-07C2-4CA6-8F5E-7132C260180B}"/>
              </a:ext>
            </a:extLst>
          </p:cNvPr>
          <p:cNvPicPr>
            <a:picLocks noChangeAspect="1"/>
          </p:cNvPicPr>
          <p:nvPr/>
        </p:nvPicPr>
        <p:blipFill>
          <a:blip r:embed="rId3"/>
          <a:stretch>
            <a:fillRect/>
          </a:stretch>
        </p:blipFill>
        <p:spPr>
          <a:xfrm>
            <a:off x="5967117" y="850866"/>
            <a:ext cx="6070928" cy="5532785"/>
          </a:xfrm>
          <a:prstGeom prst="rect">
            <a:avLst/>
          </a:prstGeom>
        </p:spPr>
      </p:pic>
      <p:cxnSp>
        <p:nvCxnSpPr>
          <p:cNvPr id="3" name="Straight Connector 2">
            <a:extLst>
              <a:ext uri="{FF2B5EF4-FFF2-40B4-BE49-F238E27FC236}">
                <a16:creationId xmlns:a16="http://schemas.microsoft.com/office/drawing/2014/main" id="{CB9298A4-E73C-49B1-8CF8-163BD0B1CD8A}"/>
              </a:ext>
            </a:extLst>
          </p:cNvPr>
          <p:cNvCxnSpPr/>
          <p:nvPr/>
        </p:nvCxnSpPr>
        <p:spPr>
          <a:xfrm>
            <a:off x="1509204" y="850866"/>
            <a:ext cx="4971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25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34F793-A3E3-4683-885C-49DC6B0FBF69}"/>
              </a:ext>
            </a:extLst>
          </p:cNvPr>
          <p:cNvPicPr>
            <a:picLocks noChangeAspect="1"/>
          </p:cNvPicPr>
          <p:nvPr/>
        </p:nvPicPr>
        <p:blipFill>
          <a:blip r:embed="rId2"/>
          <a:stretch>
            <a:fillRect/>
          </a:stretch>
        </p:blipFill>
        <p:spPr>
          <a:xfrm>
            <a:off x="0" y="2380129"/>
            <a:ext cx="12192000" cy="4477871"/>
          </a:xfrm>
          <a:prstGeom prst="rect">
            <a:avLst/>
          </a:prstGeom>
        </p:spPr>
      </p:pic>
      <p:pic>
        <p:nvPicPr>
          <p:cNvPr id="8" name="Picture 7">
            <a:extLst>
              <a:ext uri="{FF2B5EF4-FFF2-40B4-BE49-F238E27FC236}">
                <a16:creationId xmlns:a16="http://schemas.microsoft.com/office/drawing/2014/main" id="{7C3CC746-41AA-484B-9862-3F0F0658471E}"/>
              </a:ext>
            </a:extLst>
          </p:cNvPr>
          <p:cNvPicPr>
            <a:picLocks noChangeAspect="1"/>
          </p:cNvPicPr>
          <p:nvPr/>
        </p:nvPicPr>
        <p:blipFill>
          <a:blip r:embed="rId3"/>
          <a:stretch>
            <a:fillRect/>
          </a:stretch>
        </p:blipFill>
        <p:spPr>
          <a:xfrm>
            <a:off x="6121171" y="133988"/>
            <a:ext cx="6070830" cy="1546894"/>
          </a:xfrm>
          <a:prstGeom prst="rect">
            <a:avLst/>
          </a:prstGeom>
        </p:spPr>
      </p:pic>
      <p:pic>
        <p:nvPicPr>
          <p:cNvPr id="11" name="Picture 10">
            <a:extLst>
              <a:ext uri="{FF2B5EF4-FFF2-40B4-BE49-F238E27FC236}">
                <a16:creationId xmlns:a16="http://schemas.microsoft.com/office/drawing/2014/main" id="{AAF42746-3E66-4D69-A806-0E92CED334EC}"/>
              </a:ext>
            </a:extLst>
          </p:cNvPr>
          <p:cNvPicPr>
            <a:picLocks noChangeAspect="1"/>
          </p:cNvPicPr>
          <p:nvPr/>
        </p:nvPicPr>
        <p:blipFill>
          <a:blip r:embed="rId4"/>
          <a:stretch>
            <a:fillRect/>
          </a:stretch>
        </p:blipFill>
        <p:spPr>
          <a:xfrm>
            <a:off x="6012769" y="1779248"/>
            <a:ext cx="6179231" cy="1598323"/>
          </a:xfrm>
          <a:prstGeom prst="rect">
            <a:avLst/>
          </a:prstGeom>
        </p:spPr>
      </p:pic>
      <p:pic>
        <p:nvPicPr>
          <p:cNvPr id="13" name="Picture 12">
            <a:extLst>
              <a:ext uri="{FF2B5EF4-FFF2-40B4-BE49-F238E27FC236}">
                <a16:creationId xmlns:a16="http://schemas.microsoft.com/office/drawing/2014/main" id="{5E292A53-3EFE-45A9-8EE0-D93D9C509C44}"/>
              </a:ext>
            </a:extLst>
          </p:cNvPr>
          <p:cNvPicPr>
            <a:picLocks noChangeAspect="1"/>
          </p:cNvPicPr>
          <p:nvPr/>
        </p:nvPicPr>
        <p:blipFill>
          <a:blip r:embed="rId5"/>
          <a:stretch>
            <a:fillRect/>
          </a:stretch>
        </p:blipFill>
        <p:spPr>
          <a:xfrm>
            <a:off x="237197" y="133988"/>
            <a:ext cx="5163671" cy="2034174"/>
          </a:xfrm>
          <a:prstGeom prst="rect">
            <a:avLst/>
          </a:prstGeom>
        </p:spPr>
      </p:pic>
      <p:sp>
        <p:nvSpPr>
          <p:cNvPr id="2" name="TextBox 1">
            <a:extLst>
              <a:ext uri="{FF2B5EF4-FFF2-40B4-BE49-F238E27FC236}">
                <a16:creationId xmlns:a16="http://schemas.microsoft.com/office/drawing/2014/main" id="{EF779784-7733-4EE3-94A8-C33C9F647CF2}"/>
              </a:ext>
            </a:extLst>
          </p:cNvPr>
          <p:cNvSpPr txBox="1"/>
          <p:nvPr/>
        </p:nvSpPr>
        <p:spPr>
          <a:xfrm>
            <a:off x="6121171" y="2578409"/>
            <a:ext cx="3096745" cy="646331"/>
          </a:xfrm>
          <a:prstGeom prst="rect">
            <a:avLst/>
          </a:prstGeom>
          <a:solidFill>
            <a:srgbClr val="0070C0"/>
          </a:solidFill>
        </p:spPr>
        <p:txBody>
          <a:bodyPr wrap="none" rtlCol="0">
            <a:spAutoFit/>
          </a:bodyPr>
          <a:lstStyle/>
          <a:p>
            <a:r>
              <a:rPr lang="en-US" dirty="0"/>
              <a:t>Tip: Read and fully understand </a:t>
            </a:r>
          </a:p>
          <a:p>
            <a:r>
              <a:rPr lang="en-US" dirty="0"/>
              <a:t>What Advisor does and can do</a:t>
            </a:r>
          </a:p>
        </p:txBody>
      </p:sp>
    </p:spTree>
    <p:extLst>
      <p:ext uri="{BB962C8B-B14F-4D97-AF65-F5344CB8AC3E}">
        <p14:creationId xmlns:p14="http://schemas.microsoft.com/office/powerpoint/2010/main" val="219321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2C294-D277-42A4-BDE0-2C4F64004C71}"/>
              </a:ext>
            </a:extLst>
          </p:cNvPr>
          <p:cNvPicPr>
            <a:picLocks noChangeAspect="1"/>
          </p:cNvPicPr>
          <p:nvPr/>
        </p:nvPicPr>
        <p:blipFill>
          <a:blip r:embed="rId2"/>
          <a:stretch>
            <a:fillRect/>
          </a:stretch>
        </p:blipFill>
        <p:spPr>
          <a:xfrm>
            <a:off x="0" y="101207"/>
            <a:ext cx="11915388" cy="2373051"/>
          </a:xfrm>
          <a:prstGeom prst="rect">
            <a:avLst/>
          </a:prstGeom>
        </p:spPr>
      </p:pic>
      <p:pic>
        <p:nvPicPr>
          <p:cNvPr id="5" name="Picture 4">
            <a:extLst>
              <a:ext uri="{FF2B5EF4-FFF2-40B4-BE49-F238E27FC236}">
                <a16:creationId xmlns:a16="http://schemas.microsoft.com/office/drawing/2014/main" id="{23EC60F4-48F8-4283-8DB2-407726668FBB}"/>
              </a:ext>
            </a:extLst>
          </p:cNvPr>
          <p:cNvPicPr>
            <a:picLocks noChangeAspect="1"/>
          </p:cNvPicPr>
          <p:nvPr/>
        </p:nvPicPr>
        <p:blipFill>
          <a:blip r:embed="rId3"/>
          <a:stretch>
            <a:fillRect/>
          </a:stretch>
        </p:blipFill>
        <p:spPr>
          <a:xfrm>
            <a:off x="-1" y="1457909"/>
            <a:ext cx="7557247" cy="5422483"/>
          </a:xfrm>
          <a:prstGeom prst="rect">
            <a:avLst/>
          </a:prstGeom>
        </p:spPr>
      </p:pic>
      <p:sp>
        <p:nvSpPr>
          <p:cNvPr id="7" name="TextBox 6">
            <a:extLst>
              <a:ext uri="{FF2B5EF4-FFF2-40B4-BE49-F238E27FC236}">
                <a16:creationId xmlns:a16="http://schemas.microsoft.com/office/drawing/2014/main" id="{35DB21B4-7BED-4325-9F4E-1F6A2A157C68}"/>
              </a:ext>
            </a:extLst>
          </p:cNvPr>
          <p:cNvSpPr txBox="1"/>
          <p:nvPr/>
        </p:nvSpPr>
        <p:spPr>
          <a:xfrm>
            <a:off x="7932152" y="1550928"/>
            <a:ext cx="4259848" cy="923330"/>
          </a:xfrm>
          <a:prstGeom prst="rect">
            <a:avLst/>
          </a:prstGeom>
          <a:solidFill>
            <a:schemeClr val="accent1"/>
          </a:solidFill>
        </p:spPr>
        <p:txBody>
          <a:bodyPr wrap="square" rtlCol="0">
            <a:spAutoFit/>
          </a:bodyPr>
          <a:lstStyle/>
          <a:p>
            <a:r>
              <a:rPr lang="en-US" dirty="0"/>
              <a:t>NOTE:  You must absolutely</a:t>
            </a:r>
          </a:p>
          <a:p>
            <a:r>
              <a:rPr lang="en-US" dirty="0"/>
              <a:t>Understand all questions about the</a:t>
            </a:r>
          </a:p>
          <a:p>
            <a:r>
              <a:rPr lang="en-US" dirty="0"/>
              <a:t>Four diff Service Plans</a:t>
            </a:r>
          </a:p>
        </p:txBody>
      </p:sp>
      <p:pic>
        <p:nvPicPr>
          <p:cNvPr id="10" name="Picture 9">
            <a:extLst>
              <a:ext uri="{FF2B5EF4-FFF2-40B4-BE49-F238E27FC236}">
                <a16:creationId xmlns:a16="http://schemas.microsoft.com/office/drawing/2014/main" id="{0357ADB0-CD83-4E52-A4A8-757F4F533EA2}"/>
              </a:ext>
            </a:extLst>
          </p:cNvPr>
          <p:cNvPicPr>
            <a:picLocks noChangeAspect="1"/>
          </p:cNvPicPr>
          <p:nvPr/>
        </p:nvPicPr>
        <p:blipFill>
          <a:blip r:embed="rId4"/>
          <a:stretch>
            <a:fillRect/>
          </a:stretch>
        </p:blipFill>
        <p:spPr>
          <a:xfrm>
            <a:off x="7037910" y="2694526"/>
            <a:ext cx="5131850" cy="3378434"/>
          </a:xfrm>
          <a:prstGeom prst="rect">
            <a:avLst/>
          </a:prstGeom>
        </p:spPr>
      </p:pic>
    </p:spTree>
    <p:extLst>
      <p:ext uri="{BB962C8B-B14F-4D97-AF65-F5344CB8AC3E}">
        <p14:creationId xmlns:p14="http://schemas.microsoft.com/office/powerpoint/2010/main" val="26690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07B4-485C-48DC-BCD6-AA74B0BAE833}"/>
              </a:ext>
            </a:extLst>
          </p:cNvPr>
          <p:cNvSpPr>
            <a:spLocks noGrp="1"/>
          </p:cNvSpPr>
          <p:nvPr>
            <p:ph type="title"/>
          </p:nvPr>
        </p:nvSpPr>
        <p:spPr/>
        <p:txBody>
          <a:bodyPr/>
          <a:lstStyle/>
          <a:p>
            <a:r>
              <a:rPr lang="en-US" dirty="0"/>
              <a:t>The Simulator</a:t>
            </a:r>
          </a:p>
        </p:txBody>
      </p:sp>
      <p:pic>
        <p:nvPicPr>
          <p:cNvPr id="5" name="Picture 4">
            <a:extLst>
              <a:ext uri="{FF2B5EF4-FFF2-40B4-BE49-F238E27FC236}">
                <a16:creationId xmlns:a16="http://schemas.microsoft.com/office/drawing/2014/main" id="{E4165201-7FF1-4261-8839-C53EC398E8BB}"/>
              </a:ext>
            </a:extLst>
          </p:cNvPr>
          <p:cNvPicPr>
            <a:picLocks noChangeAspect="1"/>
          </p:cNvPicPr>
          <p:nvPr/>
        </p:nvPicPr>
        <p:blipFill>
          <a:blip r:embed="rId2"/>
          <a:stretch>
            <a:fillRect/>
          </a:stretch>
        </p:blipFill>
        <p:spPr>
          <a:xfrm>
            <a:off x="466621" y="2347913"/>
            <a:ext cx="2400508" cy="525826"/>
          </a:xfrm>
          <a:prstGeom prst="rect">
            <a:avLst/>
          </a:prstGeom>
        </p:spPr>
      </p:pic>
      <p:pic>
        <p:nvPicPr>
          <p:cNvPr id="7" name="Picture 6">
            <a:extLst>
              <a:ext uri="{FF2B5EF4-FFF2-40B4-BE49-F238E27FC236}">
                <a16:creationId xmlns:a16="http://schemas.microsoft.com/office/drawing/2014/main" id="{CC3AFA0C-FB05-4A4B-B2A0-9AF8B196DCCF}"/>
              </a:ext>
            </a:extLst>
          </p:cNvPr>
          <p:cNvPicPr>
            <a:picLocks noChangeAspect="1"/>
          </p:cNvPicPr>
          <p:nvPr/>
        </p:nvPicPr>
        <p:blipFill>
          <a:blip r:embed="rId3"/>
          <a:stretch>
            <a:fillRect/>
          </a:stretch>
        </p:blipFill>
        <p:spPr>
          <a:xfrm>
            <a:off x="3327725" y="2216514"/>
            <a:ext cx="2202149" cy="1984011"/>
          </a:xfrm>
          <a:prstGeom prst="rect">
            <a:avLst/>
          </a:prstGeom>
        </p:spPr>
      </p:pic>
      <p:sp>
        <p:nvSpPr>
          <p:cNvPr id="8" name="TextBox 7">
            <a:extLst>
              <a:ext uri="{FF2B5EF4-FFF2-40B4-BE49-F238E27FC236}">
                <a16:creationId xmlns:a16="http://schemas.microsoft.com/office/drawing/2014/main" id="{B1C6B8D6-3089-4810-8721-1810B9524DBF}"/>
              </a:ext>
            </a:extLst>
          </p:cNvPr>
          <p:cNvSpPr txBox="1"/>
          <p:nvPr/>
        </p:nvSpPr>
        <p:spPr>
          <a:xfrm>
            <a:off x="3424105" y="1570183"/>
            <a:ext cx="2105769" cy="646331"/>
          </a:xfrm>
          <a:prstGeom prst="rect">
            <a:avLst/>
          </a:prstGeom>
          <a:noFill/>
        </p:spPr>
        <p:txBody>
          <a:bodyPr wrap="none" rtlCol="0">
            <a:spAutoFit/>
          </a:bodyPr>
          <a:lstStyle/>
          <a:p>
            <a:r>
              <a:rPr lang="en-US" dirty="0"/>
              <a:t>These files must all</a:t>
            </a:r>
          </a:p>
          <a:p>
            <a:r>
              <a:rPr lang="en-US" dirty="0"/>
              <a:t>Be in same directory</a:t>
            </a:r>
          </a:p>
        </p:txBody>
      </p:sp>
      <p:sp>
        <p:nvSpPr>
          <p:cNvPr id="9" name="TextBox 8">
            <a:extLst>
              <a:ext uri="{FF2B5EF4-FFF2-40B4-BE49-F238E27FC236}">
                <a16:creationId xmlns:a16="http://schemas.microsoft.com/office/drawing/2014/main" id="{F739514E-F1F1-4B6D-8188-CC9870ACE2A1}"/>
              </a:ext>
            </a:extLst>
          </p:cNvPr>
          <p:cNvSpPr txBox="1"/>
          <p:nvPr/>
        </p:nvSpPr>
        <p:spPr>
          <a:xfrm>
            <a:off x="590550" y="1717821"/>
            <a:ext cx="2017347" cy="369332"/>
          </a:xfrm>
          <a:prstGeom prst="rect">
            <a:avLst/>
          </a:prstGeom>
          <a:noFill/>
        </p:spPr>
        <p:txBody>
          <a:bodyPr wrap="none" rtlCol="0">
            <a:spAutoFit/>
          </a:bodyPr>
          <a:lstStyle/>
          <a:p>
            <a:r>
              <a:rPr lang="en-US" dirty="0"/>
              <a:t>Launches Simulator</a:t>
            </a:r>
          </a:p>
        </p:txBody>
      </p:sp>
      <p:sp>
        <p:nvSpPr>
          <p:cNvPr id="10" name="TextBox 9">
            <a:extLst>
              <a:ext uri="{FF2B5EF4-FFF2-40B4-BE49-F238E27FC236}">
                <a16:creationId xmlns:a16="http://schemas.microsoft.com/office/drawing/2014/main" id="{202CFF84-F4BF-438A-912A-FD3CCADC504A}"/>
              </a:ext>
            </a:extLst>
          </p:cNvPr>
          <p:cNvSpPr txBox="1"/>
          <p:nvPr/>
        </p:nvSpPr>
        <p:spPr>
          <a:xfrm>
            <a:off x="6886575" y="1690688"/>
            <a:ext cx="1783245" cy="369332"/>
          </a:xfrm>
          <a:prstGeom prst="rect">
            <a:avLst/>
          </a:prstGeom>
          <a:noFill/>
        </p:spPr>
        <p:txBody>
          <a:bodyPr wrap="none" rtlCol="0">
            <a:spAutoFit/>
          </a:bodyPr>
          <a:lstStyle/>
          <a:p>
            <a:r>
              <a:rPr lang="en-US" dirty="0"/>
              <a:t>Add the  </a:t>
            </a:r>
            <a:r>
              <a:rPr lang="en-US" dirty="0" err="1"/>
              <a:t>vce</a:t>
            </a:r>
            <a:r>
              <a:rPr lang="en-US" dirty="0"/>
              <a:t> files</a:t>
            </a:r>
          </a:p>
        </p:txBody>
      </p:sp>
      <p:pic>
        <p:nvPicPr>
          <p:cNvPr id="12" name="Picture 11">
            <a:extLst>
              <a:ext uri="{FF2B5EF4-FFF2-40B4-BE49-F238E27FC236}">
                <a16:creationId xmlns:a16="http://schemas.microsoft.com/office/drawing/2014/main" id="{56823C58-9BA3-4D55-BBF0-8C2B0B9439B4}"/>
              </a:ext>
            </a:extLst>
          </p:cNvPr>
          <p:cNvPicPr>
            <a:picLocks noChangeAspect="1"/>
          </p:cNvPicPr>
          <p:nvPr/>
        </p:nvPicPr>
        <p:blipFill>
          <a:blip r:embed="rId4"/>
          <a:stretch>
            <a:fillRect/>
          </a:stretch>
        </p:blipFill>
        <p:spPr>
          <a:xfrm>
            <a:off x="6447977" y="3201861"/>
            <a:ext cx="5593565" cy="1821338"/>
          </a:xfrm>
          <a:prstGeom prst="rect">
            <a:avLst/>
          </a:prstGeom>
        </p:spPr>
      </p:pic>
      <p:sp>
        <p:nvSpPr>
          <p:cNvPr id="13" name="TextBox 12">
            <a:extLst>
              <a:ext uri="{FF2B5EF4-FFF2-40B4-BE49-F238E27FC236}">
                <a16:creationId xmlns:a16="http://schemas.microsoft.com/office/drawing/2014/main" id="{EF8AB5B3-C02D-4F20-BE6A-F051E3B0BAD7}"/>
              </a:ext>
            </a:extLst>
          </p:cNvPr>
          <p:cNvSpPr txBox="1"/>
          <p:nvPr/>
        </p:nvSpPr>
        <p:spPr>
          <a:xfrm>
            <a:off x="1666875" y="5314950"/>
            <a:ext cx="6912598" cy="369332"/>
          </a:xfrm>
          <a:prstGeom prst="rect">
            <a:avLst/>
          </a:prstGeom>
          <a:noFill/>
        </p:spPr>
        <p:txBody>
          <a:bodyPr wrap="none" rtlCol="0">
            <a:spAutoFit/>
          </a:bodyPr>
          <a:lstStyle/>
          <a:p>
            <a:r>
              <a:rPr lang="en-US" dirty="0"/>
              <a:t>Send me a </a:t>
            </a:r>
            <a:r>
              <a:rPr lang="en-US" dirty="0" err="1"/>
              <a:t>gmail</a:t>
            </a:r>
            <a:r>
              <a:rPr lang="en-US" dirty="0"/>
              <a:t> email and I will send you link to simulator, and </a:t>
            </a:r>
            <a:r>
              <a:rPr lang="en-US" dirty="0" err="1"/>
              <a:t>vce</a:t>
            </a:r>
            <a:r>
              <a:rPr lang="en-US" dirty="0"/>
              <a:t> files</a:t>
            </a:r>
          </a:p>
        </p:txBody>
      </p:sp>
      <p:pic>
        <p:nvPicPr>
          <p:cNvPr id="15" name="Picture 14">
            <a:extLst>
              <a:ext uri="{FF2B5EF4-FFF2-40B4-BE49-F238E27FC236}">
                <a16:creationId xmlns:a16="http://schemas.microsoft.com/office/drawing/2014/main" id="{0EEC5112-7C49-4B71-BDFA-2D64E4018603}"/>
              </a:ext>
            </a:extLst>
          </p:cNvPr>
          <p:cNvPicPr>
            <a:picLocks noChangeAspect="1"/>
          </p:cNvPicPr>
          <p:nvPr/>
        </p:nvPicPr>
        <p:blipFill>
          <a:blip r:embed="rId5"/>
          <a:stretch>
            <a:fillRect/>
          </a:stretch>
        </p:blipFill>
        <p:spPr>
          <a:xfrm>
            <a:off x="6730438" y="2084691"/>
            <a:ext cx="3010161" cy="1089754"/>
          </a:xfrm>
          <a:prstGeom prst="rect">
            <a:avLst/>
          </a:prstGeom>
        </p:spPr>
      </p:pic>
      <p:sp>
        <p:nvSpPr>
          <p:cNvPr id="16" name="Rectangle: Rounded Corners 15">
            <a:extLst>
              <a:ext uri="{FF2B5EF4-FFF2-40B4-BE49-F238E27FC236}">
                <a16:creationId xmlns:a16="http://schemas.microsoft.com/office/drawing/2014/main" id="{20F8DAC4-63F5-487F-931A-52864D979850}"/>
              </a:ext>
            </a:extLst>
          </p:cNvPr>
          <p:cNvSpPr/>
          <p:nvPr/>
        </p:nvSpPr>
        <p:spPr>
          <a:xfrm>
            <a:off x="7146524" y="2629568"/>
            <a:ext cx="408373" cy="244171"/>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3DF24875-958B-4561-9DCF-2300D6ACE58C}"/>
              </a:ext>
            </a:extLst>
          </p:cNvPr>
          <p:cNvSpPr/>
          <p:nvPr/>
        </p:nvSpPr>
        <p:spPr>
          <a:xfrm>
            <a:off x="6818512" y="2445166"/>
            <a:ext cx="408373" cy="244171"/>
          </a:xfrm>
          <a:prstGeom prst="roundRect">
            <a:avLst>
              <a:gd name="adj" fmla="val 28370"/>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9236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EFDCA-C452-4601-A629-79E900D1903B}"/>
              </a:ext>
            </a:extLst>
          </p:cNvPr>
          <p:cNvPicPr>
            <a:picLocks noChangeAspect="1"/>
          </p:cNvPicPr>
          <p:nvPr/>
        </p:nvPicPr>
        <p:blipFill>
          <a:blip r:embed="rId2"/>
          <a:stretch>
            <a:fillRect/>
          </a:stretch>
        </p:blipFill>
        <p:spPr>
          <a:xfrm>
            <a:off x="160828" y="144994"/>
            <a:ext cx="4960501" cy="540806"/>
          </a:xfrm>
          <a:prstGeom prst="rect">
            <a:avLst/>
          </a:prstGeom>
        </p:spPr>
      </p:pic>
      <p:pic>
        <p:nvPicPr>
          <p:cNvPr id="7" name="Picture 6">
            <a:extLst>
              <a:ext uri="{FF2B5EF4-FFF2-40B4-BE49-F238E27FC236}">
                <a16:creationId xmlns:a16="http://schemas.microsoft.com/office/drawing/2014/main" id="{7C3D0745-0DD1-4C24-A28A-861E9A136E55}"/>
              </a:ext>
            </a:extLst>
          </p:cNvPr>
          <p:cNvPicPr>
            <a:picLocks noChangeAspect="1"/>
          </p:cNvPicPr>
          <p:nvPr/>
        </p:nvPicPr>
        <p:blipFill>
          <a:blip r:embed="rId3"/>
          <a:stretch>
            <a:fillRect/>
          </a:stretch>
        </p:blipFill>
        <p:spPr>
          <a:xfrm>
            <a:off x="165309" y="788701"/>
            <a:ext cx="10441315" cy="5679333"/>
          </a:xfrm>
          <a:prstGeom prst="rect">
            <a:avLst/>
          </a:prstGeom>
        </p:spPr>
      </p:pic>
    </p:spTree>
    <p:extLst>
      <p:ext uri="{BB962C8B-B14F-4D97-AF65-F5344CB8AC3E}">
        <p14:creationId xmlns:p14="http://schemas.microsoft.com/office/powerpoint/2010/main" val="3574478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B177C-BE86-4B7B-A7F5-476E229A486A}"/>
              </a:ext>
            </a:extLst>
          </p:cNvPr>
          <p:cNvPicPr>
            <a:picLocks noChangeAspect="1"/>
          </p:cNvPicPr>
          <p:nvPr/>
        </p:nvPicPr>
        <p:blipFill>
          <a:blip r:embed="rId2"/>
          <a:stretch>
            <a:fillRect/>
          </a:stretch>
        </p:blipFill>
        <p:spPr>
          <a:xfrm>
            <a:off x="1" y="123083"/>
            <a:ext cx="5190564" cy="2826545"/>
          </a:xfrm>
          <a:prstGeom prst="rect">
            <a:avLst/>
          </a:prstGeom>
        </p:spPr>
      </p:pic>
      <p:pic>
        <p:nvPicPr>
          <p:cNvPr id="6" name="Picture 5">
            <a:extLst>
              <a:ext uri="{FF2B5EF4-FFF2-40B4-BE49-F238E27FC236}">
                <a16:creationId xmlns:a16="http://schemas.microsoft.com/office/drawing/2014/main" id="{57BD133C-505C-4D40-9E12-9DA56A4D3731}"/>
              </a:ext>
            </a:extLst>
          </p:cNvPr>
          <p:cNvPicPr>
            <a:picLocks noChangeAspect="1"/>
          </p:cNvPicPr>
          <p:nvPr/>
        </p:nvPicPr>
        <p:blipFill>
          <a:blip r:embed="rId3"/>
          <a:stretch>
            <a:fillRect/>
          </a:stretch>
        </p:blipFill>
        <p:spPr>
          <a:xfrm>
            <a:off x="5190565" y="-1"/>
            <a:ext cx="7102455" cy="6037729"/>
          </a:xfrm>
          <a:prstGeom prst="rect">
            <a:avLst/>
          </a:prstGeom>
        </p:spPr>
      </p:pic>
    </p:spTree>
    <p:extLst>
      <p:ext uri="{BB962C8B-B14F-4D97-AF65-F5344CB8AC3E}">
        <p14:creationId xmlns:p14="http://schemas.microsoft.com/office/powerpoint/2010/main" val="1290174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FE1E9-ACDE-411A-829D-2BDE030A5F9C}"/>
              </a:ext>
            </a:extLst>
          </p:cNvPr>
          <p:cNvPicPr>
            <a:picLocks noChangeAspect="1"/>
          </p:cNvPicPr>
          <p:nvPr/>
        </p:nvPicPr>
        <p:blipFill>
          <a:blip r:embed="rId2"/>
          <a:stretch>
            <a:fillRect/>
          </a:stretch>
        </p:blipFill>
        <p:spPr>
          <a:xfrm>
            <a:off x="0" y="0"/>
            <a:ext cx="10233212" cy="2600941"/>
          </a:xfrm>
          <a:prstGeom prst="rect">
            <a:avLst/>
          </a:prstGeom>
        </p:spPr>
      </p:pic>
      <p:cxnSp>
        <p:nvCxnSpPr>
          <p:cNvPr id="3" name="Straight Connector 2">
            <a:extLst>
              <a:ext uri="{FF2B5EF4-FFF2-40B4-BE49-F238E27FC236}">
                <a16:creationId xmlns:a16="http://schemas.microsoft.com/office/drawing/2014/main" id="{1E4B764E-3561-43A6-B651-46B4850C9F9F}"/>
              </a:ext>
            </a:extLst>
          </p:cNvPr>
          <p:cNvCxnSpPr/>
          <p:nvPr/>
        </p:nvCxnSpPr>
        <p:spPr>
          <a:xfrm>
            <a:off x="6764784" y="710214"/>
            <a:ext cx="17222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398B6C-C3AE-45E5-A3B0-57AE99810BB5}"/>
              </a:ext>
            </a:extLst>
          </p:cNvPr>
          <p:cNvSpPr txBox="1"/>
          <p:nvPr/>
        </p:nvSpPr>
        <p:spPr>
          <a:xfrm>
            <a:off x="6667130" y="3524435"/>
            <a:ext cx="4645374" cy="2308324"/>
          </a:xfrm>
          <a:prstGeom prst="rect">
            <a:avLst/>
          </a:prstGeom>
          <a:noFill/>
        </p:spPr>
        <p:txBody>
          <a:bodyPr wrap="none" rtlCol="0">
            <a:spAutoFit/>
          </a:bodyPr>
          <a:lstStyle/>
          <a:p>
            <a:r>
              <a:rPr lang="en-US" dirty="0"/>
              <a:t>TIP:  Understand Regions</a:t>
            </a:r>
          </a:p>
          <a:p>
            <a:r>
              <a:rPr lang="en-US" dirty="0"/>
              <a:t>         Understand Availability Zones</a:t>
            </a:r>
          </a:p>
          <a:p>
            <a:r>
              <a:rPr lang="en-US" dirty="0"/>
              <a:t>         Understand Data Centers</a:t>
            </a:r>
          </a:p>
          <a:p>
            <a:r>
              <a:rPr lang="en-US" dirty="0"/>
              <a:t>         and relationship between them</a:t>
            </a:r>
          </a:p>
          <a:p>
            <a:r>
              <a:rPr lang="en-US" dirty="0"/>
              <a:t>         Know what a Region Pair is</a:t>
            </a:r>
          </a:p>
          <a:p>
            <a:endParaRPr lang="en-US" dirty="0"/>
          </a:p>
          <a:p>
            <a:r>
              <a:rPr lang="en-US" dirty="0"/>
              <a:t>Not all Regions have Availability</a:t>
            </a:r>
          </a:p>
          <a:p>
            <a:r>
              <a:rPr lang="en-US" dirty="0"/>
              <a:t>DC (1 or more)       &lt; AZ (1 or more)       &lt; Region</a:t>
            </a:r>
          </a:p>
        </p:txBody>
      </p:sp>
    </p:spTree>
    <p:extLst>
      <p:ext uri="{BB962C8B-B14F-4D97-AF65-F5344CB8AC3E}">
        <p14:creationId xmlns:p14="http://schemas.microsoft.com/office/powerpoint/2010/main" val="3919521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70AD4-850B-40E2-8BC3-59BD2C634559}"/>
              </a:ext>
            </a:extLst>
          </p:cNvPr>
          <p:cNvPicPr>
            <a:picLocks noChangeAspect="1"/>
          </p:cNvPicPr>
          <p:nvPr/>
        </p:nvPicPr>
        <p:blipFill>
          <a:blip r:embed="rId2"/>
          <a:stretch>
            <a:fillRect/>
          </a:stretch>
        </p:blipFill>
        <p:spPr>
          <a:xfrm>
            <a:off x="0" y="242047"/>
            <a:ext cx="12192000" cy="6347012"/>
          </a:xfrm>
          <a:prstGeom prst="rect">
            <a:avLst/>
          </a:prstGeom>
        </p:spPr>
      </p:pic>
    </p:spTree>
    <p:extLst>
      <p:ext uri="{BB962C8B-B14F-4D97-AF65-F5344CB8AC3E}">
        <p14:creationId xmlns:p14="http://schemas.microsoft.com/office/powerpoint/2010/main" val="2990999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50C9-61A9-4F4F-8014-6247BF0AB6D6}"/>
              </a:ext>
            </a:extLst>
          </p:cNvPr>
          <p:cNvSpPr>
            <a:spLocks noGrp="1"/>
          </p:cNvSpPr>
          <p:nvPr>
            <p:ph type="title"/>
          </p:nvPr>
        </p:nvSpPr>
        <p:spPr>
          <a:xfrm>
            <a:off x="740545" y="18255"/>
            <a:ext cx="10515600" cy="1325563"/>
          </a:xfrm>
        </p:spPr>
        <p:txBody>
          <a:bodyPr/>
          <a:lstStyle/>
          <a:p>
            <a:r>
              <a:rPr lang="en-US" dirty="0"/>
              <a:t>Preview</a:t>
            </a:r>
          </a:p>
        </p:txBody>
      </p:sp>
      <p:sp>
        <p:nvSpPr>
          <p:cNvPr id="3" name="Content Placeholder 2">
            <a:extLst>
              <a:ext uri="{FF2B5EF4-FFF2-40B4-BE49-F238E27FC236}">
                <a16:creationId xmlns:a16="http://schemas.microsoft.com/office/drawing/2014/main" id="{FEE10E66-29FA-46EF-B58E-1978737D38E2}"/>
              </a:ext>
            </a:extLst>
          </p:cNvPr>
          <p:cNvSpPr>
            <a:spLocks noGrp="1"/>
          </p:cNvSpPr>
          <p:nvPr>
            <p:ph idx="1"/>
          </p:nvPr>
        </p:nvSpPr>
        <p:spPr>
          <a:xfrm>
            <a:off x="740545" y="1053267"/>
            <a:ext cx="10515600" cy="4351338"/>
          </a:xfrm>
        </p:spPr>
        <p:txBody>
          <a:bodyPr/>
          <a:lstStyle/>
          <a:p>
            <a:r>
              <a:rPr lang="en-US" dirty="0"/>
              <a:t>There are </a:t>
            </a:r>
            <a:r>
              <a:rPr lang="en-US" b="1" dirty="0"/>
              <a:t>two types of previews</a:t>
            </a:r>
            <a:r>
              <a:rPr lang="en-US" dirty="0"/>
              <a:t>, private and public. </a:t>
            </a:r>
          </a:p>
          <a:p>
            <a:pPr lvl="1"/>
            <a:r>
              <a:rPr lang="en-US" dirty="0"/>
              <a:t>Private </a:t>
            </a:r>
            <a:r>
              <a:rPr lang="en-US" b="1" dirty="0"/>
              <a:t>preview</a:t>
            </a:r>
            <a:r>
              <a:rPr lang="en-US" dirty="0"/>
              <a:t> is only </a:t>
            </a:r>
            <a:r>
              <a:rPr lang="en-US" b="1" dirty="0"/>
              <a:t>available</a:t>
            </a:r>
            <a:r>
              <a:rPr lang="en-US" dirty="0"/>
              <a:t> to certain </a:t>
            </a:r>
            <a:r>
              <a:rPr lang="en-US" b="1" dirty="0"/>
              <a:t>Azure</a:t>
            </a:r>
            <a:r>
              <a:rPr lang="en-US" dirty="0"/>
              <a:t> customers for evaluation purposes. </a:t>
            </a:r>
          </a:p>
          <a:p>
            <a:pPr lvl="1"/>
            <a:r>
              <a:rPr lang="en-US" dirty="0"/>
              <a:t>The public </a:t>
            </a:r>
            <a:r>
              <a:rPr lang="en-US" b="1" dirty="0"/>
              <a:t>preview</a:t>
            </a:r>
            <a:r>
              <a:rPr lang="en-US" dirty="0"/>
              <a:t> is </a:t>
            </a:r>
            <a:r>
              <a:rPr lang="en-US" b="1" dirty="0"/>
              <a:t>available</a:t>
            </a:r>
            <a:r>
              <a:rPr lang="en-US" dirty="0"/>
              <a:t> to all </a:t>
            </a:r>
            <a:r>
              <a:rPr lang="en-US" b="1" dirty="0"/>
              <a:t>Azure</a:t>
            </a:r>
            <a:r>
              <a:rPr lang="en-US" dirty="0"/>
              <a:t> customers.</a:t>
            </a:r>
          </a:p>
          <a:p>
            <a:r>
              <a:rPr lang="en-US" b="1" dirty="0"/>
              <a:t>Azure</a:t>
            </a:r>
            <a:r>
              <a:rPr lang="en-US" dirty="0"/>
              <a:t> may include </a:t>
            </a:r>
            <a:r>
              <a:rPr lang="en-US" b="1" dirty="0"/>
              <a:t>preview</a:t>
            </a:r>
            <a:r>
              <a:rPr lang="en-US" dirty="0"/>
              <a:t>, beta, or other pre-release features, services, software, or regions offered by Microsoft to obtain customer feedback ("</a:t>
            </a:r>
            <a:r>
              <a:rPr lang="en-US" b="1" dirty="0"/>
              <a:t>Previews</a:t>
            </a:r>
            <a:r>
              <a:rPr lang="en-US" dirty="0"/>
              <a:t>"). </a:t>
            </a:r>
            <a:r>
              <a:rPr lang="en-US" b="1" dirty="0"/>
              <a:t>Previews</a:t>
            </a:r>
            <a:r>
              <a:rPr lang="en-US" dirty="0"/>
              <a:t> are made available to you on the condition that you agree to these terms of use, which supplement your agreement governing use of </a:t>
            </a:r>
            <a:r>
              <a:rPr lang="en-US" b="1" dirty="0"/>
              <a:t>Azure</a:t>
            </a:r>
            <a:r>
              <a:rPr lang="en-US" dirty="0"/>
              <a:t>.</a:t>
            </a:r>
          </a:p>
        </p:txBody>
      </p:sp>
      <p:sp>
        <p:nvSpPr>
          <p:cNvPr id="4" name="Rectangle 3">
            <a:extLst>
              <a:ext uri="{FF2B5EF4-FFF2-40B4-BE49-F238E27FC236}">
                <a16:creationId xmlns:a16="http://schemas.microsoft.com/office/drawing/2014/main" id="{040D8E2B-C878-447D-BA3D-51E05FFD20C0}"/>
              </a:ext>
            </a:extLst>
          </p:cNvPr>
          <p:cNvSpPr/>
          <p:nvPr/>
        </p:nvSpPr>
        <p:spPr>
          <a:xfrm>
            <a:off x="730188" y="5988336"/>
            <a:ext cx="1230298" cy="79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Private</a:t>
            </a:r>
          </a:p>
          <a:p>
            <a:pPr algn="ctr"/>
            <a:r>
              <a:rPr lang="en-US" dirty="0"/>
              <a:t>Preview</a:t>
            </a:r>
          </a:p>
        </p:txBody>
      </p:sp>
      <p:sp>
        <p:nvSpPr>
          <p:cNvPr id="5" name="Rectangle 4">
            <a:extLst>
              <a:ext uri="{FF2B5EF4-FFF2-40B4-BE49-F238E27FC236}">
                <a16:creationId xmlns:a16="http://schemas.microsoft.com/office/drawing/2014/main" id="{232F39E4-560D-4709-B6CD-4A5004823F9D}"/>
              </a:ext>
            </a:extLst>
          </p:cNvPr>
          <p:cNvSpPr/>
          <p:nvPr/>
        </p:nvSpPr>
        <p:spPr>
          <a:xfrm>
            <a:off x="3160450" y="5302323"/>
            <a:ext cx="189982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a:t>
            </a:r>
          </a:p>
          <a:p>
            <a:pPr algn="ctr"/>
            <a:r>
              <a:rPr lang="en-US" dirty="0"/>
              <a:t>Preview</a:t>
            </a:r>
          </a:p>
        </p:txBody>
      </p:sp>
      <p:pic>
        <p:nvPicPr>
          <p:cNvPr id="7" name="Picture 6">
            <a:extLst>
              <a:ext uri="{FF2B5EF4-FFF2-40B4-BE49-F238E27FC236}">
                <a16:creationId xmlns:a16="http://schemas.microsoft.com/office/drawing/2014/main" id="{F3DA4854-D9E0-4ADA-9E95-202F49C46B13}"/>
              </a:ext>
            </a:extLst>
          </p:cNvPr>
          <p:cNvPicPr>
            <a:picLocks noChangeAspect="1"/>
          </p:cNvPicPr>
          <p:nvPr/>
        </p:nvPicPr>
        <p:blipFill>
          <a:blip r:embed="rId2"/>
          <a:stretch>
            <a:fillRect/>
          </a:stretch>
        </p:blipFill>
        <p:spPr>
          <a:xfrm>
            <a:off x="377091" y="5220179"/>
            <a:ext cx="2293819" cy="952583"/>
          </a:xfrm>
          <a:prstGeom prst="rect">
            <a:avLst/>
          </a:prstGeom>
        </p:spPr>
      </p:pic>
      <p:sp>
        <p:nvSpPr>
          <p:cNvPr id="8" name="Arrow: Right 7">
            <a:extLst>
              <a:ext uri="{FF2B5EF4-FFF2-40B4-BE49-F238E27FC236}">
                <a16:creationId xmlns:a16="http://schemas.microsoft.com/office/drawing/2014/main" id="{07835457-561D-4052-928A-22ED1A5A8589}"/>
              </a:ext>
            </a:extLst>
          </p:cNvPr>
          <p:cNvSpPr/>
          <p:nvPr/>
        </p:nvSpPr>
        <p:spPr>
          <a:xfrm>
            <a:off x="2157274" y="6090082"/>
            <a:ext cx="1003176" cy="25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1CEEF4E-B659-43CF-884A-EAD503EF2403}"/>
              </a:ext>
            </a:extLst>
          </p:cNvPr>
          <p:cNvSpPr/>
          <p:nvPr/>
        </p:nvSpPr>
        <p:spPr>
          <a:xfrm>
            <a:off x="4995169" y="5988336"/>
            <a:ext cx="1003176" cy="25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BBE884-F5FD-4930-9F7A-06C5598E4323}"/>
              </a:ext>
            </a:extLst>
          </p:cNvPr>
          <p:cNvSpPr/>
          <p:nvPr/>
        </p:nvSpPr>
        <p:spPr>
          <a:xfrm>
            <a:off x="6391922" y="5299969"/>
            <a:ext cx="2370338" cy="1327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a:t>
            </a:r>
          </a:p>
        </p:txBody>
      </p:sp>
      <p:sp>
        <p:nvSpPr>
          <p:cNvPr id="11" name="Rectangle 10">
            <a:extLst>
              <a:ext uri="{FF2B5EF4-FFF2-40B4-BE49-F238E27FC236}">
                <a16:creationId xmlns:a16="http://schemas.microsoft.com/office/drawing/2014/main" id="{26ACB2A5-904B-4F31-897B-1D909B94D288}"/>
              </a:ext>
            </a:extLst>
          </p:cNvPr>
          <p:cNvSpPr/>
          <p:nvPr/>
        </p:nvSpPr>
        <p:spPr>
          <a:xfrm>
            <a:off x="585926" y="4820575"/>
            <a:ext cx="8176334" cy="3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12" name="Rectangle 11">
            <a:extLst>
              <a:ext uri="{FF2B5EF4-FFF2-40B4-BE49-F238E27FC236}">
                <a16:creationId xmlns:a16="http://schemas.microsoft.com/office/drawing/2014/main" id="{8F40057F-D90E-4A98-A0C8-58E5AF2EBFE2}"/>
              </a:ext>
            </a:extLst>
          </p:cNvPr>
          <p:cNvSpPr/>
          <p:nvPr/>
        </p:nvSpPr>
        <p:spPr>
          <a:xfrm>
            <a:off x="377091" y="4811588"/>
            <a:ext cx="6014832" cy="3906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F141E2-444C-42E0-8596-C326F4948495}"/>
              </a:ext>
            </a:extLst>
          </p:cNvPr>
          <p:cNvSpPr txBox="1"/>
          <p:nvPr/>
        </p:nvSpPr>
        <p:spPr>
          <a:xfrm>
            <a:off x="365043" y="4831217"/>
            <a:ext cx="2427700" cy="369332"/>
          </a:xfrm>
          <a:prstGeom prst="rect">
            <a:avLst/>
          </a:prstGeom>
          <a:noFill/>
        </p:spPr>
        <p:txBody>
          <a:bodyPr wrap="square" rtlCol="0">
            <a:spAutoFit/>
          </a:bodyPr>
          <a:lstStyle/>
          <a:p>
            <a:r>
              <a:rPr lang="en-US" dirty="0">
                <a:solidFill>
                  <a:srgbClr val="FF0000"/>
                </a:solidFill>
              </a:rPr>
              <a:t>NO</a:t>
            </a:r>
            <a:r>
              <a:rPr lang="en-US" dirty="0"/>
              <a:t> SLA, NO SUPPORT | </a:t>
            </a:r>
          </a:p>
        </p:txBody>
      </p:sp>
      <p:sp>
        <p:nvSpPr>
          <p:cNvPr id="14" name="TextBox 13">
            <a:extLst>
              <a:ext uri="{FF2B5EF4-FFF2-40B4-BE49-F238E27FC236}">
                <a16:creationId xmlns:a16="http://schemas.microsoft.com/office/drawing/2014/main" id="{3BC62A2A-4A5C-44A2-9A1D-D949775B68EF}"/>
              </a:ext>
            </a:extLst>
          </p:cNvPr>
          <p:cNvSpPr txBox="1"/>
          <p:nvPr/>
        </p:nvSpPr>
        <p:spPr>
          <a:xfrm>
            <a:off x="2592279" y="4838081"/>
            <a:ext cx="4012707" cy="369332"/>
          </a:xfrm>
          <a:prstGeom prst="rect">
            <a:avLst/>
          </a:prstGeom>
          <a:noFill/>
        </p:spPr>
        <p:txBody>
          <a:bodyPr wrap="square" rtlCol="0">
            <a:spAutoFit/>
          </a:bodyPr>
          <a:lstStyle/>
          <a:p>
            <a:r>
              <a:rPr lang="en-US" dirty="0">
                <a:solidFill>
                  <a:srgbClr val="FF0000"/>
                </a:solidFill>
              </a:rPr>
              <a:t>NO</a:t>
            </a:r>
            <a:r>
              <a:rPr lang="en-US" dirty="0"/>
              <a:t> SLA, NO GUARANTEED SUPPORT     | </a:t>
            </a:r>
          </a:p>
        </p:txBody>
      </p:sp>
      <p:sp>
        <p:nvSpPr>
          <p:cNvPr id="15" name="TextBox 14">
            <a:extLst>
              <a:ext uri="{FF2B5EF4-FFF2-40B4-BE49-F238E27FC236}">
                <a16:creationId xmlns:a16="http://schemas.microsoft.com/office/drawing/2014/main" id="{DAFEC06D-3B56-4D55-88F0-B843FE5F2C07}"/>
              </a:ext>
            </a:extLst>
          </p:cNvPr>
          <p:cNvSpPr txBox="1"/>
          <p:nvPr/>
        </p:nvSpPr>
        <p:spPr>
          <a:xfrm>
            <a:off x="6883177" y="4831217"/>
            <a:ext cx="1511376" cy="369332"/>
          </a:xfrm>
          <a:prstGeom prst="rect">
            <a:avLst/>
          </a:prstGeom>
          <a:noFill/>
        </p:spPr>
        <p:txBody>
          <a:bodyPr wrap="none" rtlCol="0">
            <a:spAutoFit/>
          </a:bodyPr>
          <a:lstStyle/>
          <a:p>
            <a:r>
              <a:rPr lang="en-US" dirty="0"/>
              <a:t>SLA, SUPPORT</a:t>
            </a:r>
          </a:p>
        </p:txBody>
      </p:sp>
    </p:spTree>
    <p:extLst>
      <p:ext uri="{BB962C8B-B14F-4D97-AF65-F5344CB8AC3E}">
        <p14:creationId xmlns:p14="http://schemas.microsoft.com/office/powerpoint/2010/main" val="420395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7257-E3F1-4083-B043-523E244C3E64}"/>
              </a:ext>
            </a:extLst>
          </p:cNvPr>
          <p:cNvSpPr>
            <a:spLocks noGrp="1"/>
          </p:cNvSpPr>
          <p:nvPr>
            <p:ph type="title"/>
          </p:nvPr>
        </p:nvSpPr>
        <p:spPr/>
        <p:txBody>
          <a:bodyPr/>
          <a:lstStyle/>
          <a:p>
            <a:r>
              <a:rPr lang="en-US" dirty="0"/>
              <a:t>Azure Traffic Manager</a:t>
            </a:r>
          </a:p>
        </p:txBody>
      </p:sp>
      <p:sp>
        <p:nvSpPr>
          <p:cNvPr id="3" name="Content Placeholder 2">
            <a:extLst>
              <a:ext uri="{FF2B5EF4-FFF2-40B4-BE49-F238E27FC236}">
                <a16:creationId xmlns:a16="http://schemas.microsoft.com/office/drawing/2014/main" id="{0F8E2F65-59D2-49FF-844A-5E5B7AFF833C}"/>
              </a:ext>
            </a:extLst>
          </p:cNvPr>
          <p:cNvSpPr>
            <a:spLocks noGrp="1"/>
          </p:cNvSpPr>
          <p:nvPr>
            <p:ph idx="1"/>
          </p:nvPr>
        </p:nvSpPr>
        <p:spPr>
          <a:xfrm>
            <a:off x="838200" y="1825625"/>
            <a:ext cx="10515600" cy="2071672"/>
          </a:xfrm>
        </p:spPr>
        <p:txBody>
          <a:bodyPr/>
          <a:lstStyle/>
          <a:p>
            <a:r>
              <a:rPr lang="en-US" b="1" i="0" dirty="0">
                <a:solidFill>
                  <a:srgbClr val="202124"/>
                </a:solidFill>
                <a:effectLst/>
                <a:latin typeface="Roboto"/>
              </a:rPr>
              <a:t>Azure Traffic Manager</a:t>
            </a:r>
            <a:r>
              <a:rPr lang="en-US" b="0" i="0" dirty="0">
                <a:solidFill>
                  <a:srgbClr val="202124"/>
                </a:solidFill>
                <a:effectLst/>
                <a:latin typeface="Roboto"/>
              </a:rPr>
              <a:t> is a DNS-based </a:t>
            </a:r>
            <a:r>
              <a:rPr lang="en-US" b="1" i="0" dirty="0">
                <a:solidFill>
                  <a:srgbClr val="202124"/>
                </a:solidFill>
                <a:effectLst/>
                <a:latin typeface="Roboto"/>
              </a:rPr>
              <a:t>traffic</a:t>
            </a:r>
            <a:r>
              <a:rPr lang="en-US" b="0" i="0" dirty="0">
                <a:solidFill>
                  <a:srgbClr val="202124"/>
                </a:solidFill>
                <a:effectLst/>
                <a:latin typeface="Roboto"/>
              </a:rPr>
              <a:t> load balancer. This service allows you to distribute </a:t>
            </a:r>
            <a:r>
              <a:rPr lang="en-US" b="1" i="0" dirty="0">
                <a:solidFill>
                  <a:srgbClr val="202124"/>
                </a:solidFill>
                <a:effectLst/>
                <a:latin typeface="Roboto"/>
              </a:rPr>
              <a:t>traffic</a:t>
            </a:r>
            <a:r>
              <a:rPr lang="en-US" b="0" i="0" dirty="0">
                <a:solidFill>
                  <a:srgbClr val="202124"/>
                </a:solidFill>
                <a:effectLst/>
                <a:latin typeface="Roboto"/>
              </a:rPr>
              <a:t> to your public facing applications across the global </a:t>
            </a:r>
            <a:r>
              <a:rPr lang="en-US" b="1" i="0" dirty="0">
                <a:solidFill>
                  <a:srgbClr val="202124"/>
                </a:solidFill>
                <a:effectLst/>
                <a:latin typeface="Roboto"/>
              </a:rPr>
              <a:t>Azure</a:t>
            </a:r>
            <a:r>
              <a:rPr lang="en-US" b="0" i="0" dirty="0">
                <a:solidFill>
                  <a:srgbClr val="202124"/>
                </a:solidFill>
                <a:effectLst/>
                <a:latin typeface="Roboto"/>
              </a:rPr>
              <a:t> regions. ... The endpoint can be any Internet-facing service hosted inside or outside of </a:t>
            </a:r>
            <a:r>
              <a:rPr lang="en-US" b="1" i="0" dirty="0">
                <a:solidFill>
                  <a:srgbClr val="202124"/>
                </a:solidFill>
                <a:effectLst/>
                <a:latin typeface="Roboto"/>
              </a:rPr>
              <a:t>Azure</a:t>
            </a:r>
            <a:r>
              <a:rPr lang="en-US" b="0" i="0" dirty="0">
                <a:solidFill>
                  <a:srgbClr val="202124"/>
                </a:solidFill>
                <a:effectLst/>
                <a:latin typeface="Roboto"/>
              </a:rPr>
              <a:t>.</a:t>
            </a:r>
            <a:endParaRPr lang="en-US" dirty="0"/>
          </a:p>
        </p:txBody>
      </p:sp>
      <p:sp>
        <p:nvSpPr>
          <p:cNvPr id="4" name="Rectangle 3">
            <a:extLst>
              <a:ext uri="{FF2B5EF4-FFF2-40B4-BE49-F238E27FC236}">
                <a16:creationId xmlns:a16="http://schemas.microsoft.com/office/drawing/2014/main" id="{65D4782A-B0AA-48A1-923C-893870541DAB}"/>
              </a:ext>
            </a:extLst>
          </p:cNvPr>
          <p:cNvSpPr/>
          <p:nvPr/>
        </p:nvSpPr>
        <p:spPr>
          <a:xfrm>
            <a:off x="4187301" y="4323425"/>
            <a:ext cx="3817398" cy="31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mywebsite.marklagrone.com</a:t>
            </a:r>
          </a:p>
        </p:txBody>
      </p:sp>
      <p:sp>
        <p:nvSpPr>
          <p:cNvPr id="5" name="Arrow: Down 4">
            <a:extLst>
              <a:ext uri="{FF2B5EF4-FFF2-40B4-BE49-F238E27FC236}">
                <a16:creationId xmlns:a16="http://schemas.microsoft.com/office/drawing/2014/main" id="{D8E97C6A-81B4-41A7-87F6-5D5405E9B521}"/>
              </a:ext>
            </a:extLst>
          </p:cNvPr>
          <p:cNvSpPr/>
          <p:nvPr/>
        </p:nvSpPr>
        <p:spPr>
          <a:xfrm>
            <a:off x="5974672" y="3622089"/>
            <a:ext cx="275208" cy="692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A7917A1-AE52-4A77-9FC7-57F794F998AB}"/>
              </a:ext>
            </a:extLst>
          </p:cNvPr>
          <p:cNvSpPr/>
          <p:nvPr/>
        </p:nvSpPr>
        <p:spPr>
          <a:xfrm>
            <a:off x="3595456" y="5051394"/>
            <a:ext cx="1251752" cy="110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Hosted in California</a:t>
            </a:r>
          </a:p>
        </p:txBody>
      </p:sp>
      <p:sp>
        <p:nvSpPr>
          <p:cNvPr id="7" name="Rectangle: Rounded Corners 6">
            <a:extLst>
              <a:ext uri="{FF2B5EF4-FFF2-40B4-BE49-F238E27FC236}">
                <a16:creationId xmlns:a16="http://schemas.microsoft.com/office/drawing/2014/main" id="{AF0F8EE7-97B6-4721-99E2-46F0D1B53011}"/>
              </a:ext>
            </a:extLst>
          </p:cNvPr>
          <p:cNvSpPr/>
          <p:nvPr/>
        </p:nvSpPr>
        <p:spPr>
          <a:xfrm>
            <a:off x="5470124" y="5002782"/>
            <a:ext cx="1251752" cy="110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Hosted in Germany</a:t>
            </a:r>
          </a:p>
        </p:txBody>
      </p:sp>
      <p:sp>
        <p:nvSpPr>
          <p:cNvPr id="8" name="Rectangle: Rounded Corners 7">
            <a:extLst>
              <a:ext uri="{FF2B5EF4-FFF2-40B4-BE49-F238E27FC236}">
                <a16:creationId xmlns:a16="http://schemas.microsoft.com/office/drawing/2014/main" id="{6192360A-CF3A-440F-8C6A-343F168F633B}"/>
              </a:ext>
            </a:extLst>
          </p:cNvPr>
          <p:cNvSpPr/>
          <p:nvPr/>
        </p:nvSpPr>
        <p:spPr>
          <a:xfrm>
            <a:off x="7264893" y="5002781"/>
            <a:ext cx="1251752" cy="1109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Hosted in New York</a:t>
            </a:r>
          </a:p>
        </p:txBody>
      </p:sp>
      <p:cxnSp>
        <p:nvCxnSpPr>
          <p:cNvPr id="10" name="Straight Arrow Connector 9">
            <a:extLst>
              <a:ext uri="{FF2B5EF4-FFF2-40B4-BE49-F238E27FC236}">
                <a16:creationId xmlns:a16="http://schemas.microsoft.com/office/drawing/2014/main" id="{8B8505D9-806E-4081-92F1-155EFA7FC30A}"/>
              </a:ext>
            </a:extLst>
          </p:cNvPr>
          <p:cNvCxnSpPr>
            <a:stCxn id="4" idx="2"/>
          </p:cNvCxnSpPr>
          <p:nvPr/>
        </p:nvCxnSpPr>
        <p:spPr>
          <a:xfrm flipH="1">
            <a:off x="4705165" y="4634144"/>
            <a:ext cx="1390835" cy="41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0035E9-7A89-4ED3-86F8-4FDC312FAC73}"/>
              </a:ext>
            </a:extLst>
          </p:cNvPr>
          <p:cNvCxnSpPr>
            <a:stCxn id="4" idx="2"/>
            <a:endCxn id="8" idx="0"/>
          </p:cNvCxnSpPr>
          <p:nvPr/>
        </p:nvCxnSpPr>
        <p:spPr>
          <a:xfrm>
            <a:off x="6096000" y="4634144"/>
            <a:ext cx="1794769" cy="36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875E38-AF76-49AA-8F8E-E4DC3AD8630B}"/>
              </a:ext>
            </a:extLst>
          </p:cNvPr>
          <p:cNvCxnSpPr>
            <a:stCxn id="4" idx="2"/>
            <a:endCxn id="7" idx="0"/>
          </p:cNvCxnSpPr>
          <p:nvPr/>
        </p:nvCxnSpPr>
        <p:spPr>
          <a:xfrm>
            <a:off x="6096000" y="4634144"/>
            <a:ext cx="0" cy="36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73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7421-068D-46FD-B6C0-53231E346265}"/>
              </a:ext>
            </a:extLst>
          </p:cNvPr>
          <p:cNvSpPr>
            <a:spLocks noGrp="1"/>
          </p:cNvSpPr>
          <p:nvPr>
            <p:ph type="ctrTitle"/>
          </p:nvPr>
        </p:nvSpPr>
        <p:spPr>
          <a:xfrm>
            <a:off x="1524000" y="234597"/>
            <a:ext cx="9144000" cy="1123687"/>
          </a:xfrm>
        </p:spPr>
        <p:txBody>
          <a:bodyPr/>
          <a:lstStyle/>
          <a:p>
            <a:r>
              <a:rPr lang="en-US" dirty="0"/>
              <a:t>Azure Scale Set</a:t>
            </a:r>
          </a:p>
        </p:txBody>
      </p:sp>
      <p:sp>
        <p:nvSpPr>
          <p:cNvPr id="3" name="Subtitle 2">
            <a:extLst>
              <a:ext uri="{FF2B5EF4-FFF2-40B4-BE49-F238E27FC236}">
                <a16:creationId xmlns:a16="http://schemas.microsoft.com/office/drawing/2014/main" id="{8C929433-623A-4F57-AE9E-0EBB6C359FC5}"/>
              </a:ext>
            </a:extLst>
          </p:cNvPr>
          <p:cNvSpPr>
            <a:spLocks noGrp="1"/>
          </p:cNvSpPr>
          <p:nvPr>
            <p:ph type="subTitle" idx="1"/>
          </p:nvPr>
        </p:nvSpPr>
        <p:spPr>
          <a:xfrm>
            <a:off x="1390835" y="1595685"/>
            <a:ext cx="9144000" cy="1655762"/>
          </a:xfrm>
        </p:spPr>
        <p:txBody>
          <a:bodyPr>
            <a:normAutofit fontScale="92500" lnSpcReduction="10000"/>
          </a:bodyPr>
          <a:lstStyle/>
          <a:p>
            <a:pPr algn="l"/>
            <a:r>
              <a:rPr lang="en-US" b="0" i="0" dirty="0">
                <a:solidFill>
                  <a:srgbClr val="202124"/>
                </a:solidFill>
                <a:effectLst/>
                <a:latin typeface="arial" panose="020B0604020202020204" pitchFamily="34" charset="0"/>
              </a:rPr>
              <a:t>What is azure scale set?</a:t>
            </a:r>
          </a:p>
          <a:p>
            <a:pPr algn="l"/>
            <a:r>
              <a:rPr lang="en-US" b="1" i="0" dirty="0">
                <a:solidFill>
                  <a:srgbClr val="202124"/>
                </a:solidFill>
                <a:effectLst/>
                <a:latin typeface="arial" panose="020B0604020202020204" pitchFamily="34" charset="0"/>
              </a:rPr>
              <a:t>Azure</a:t>
            </a:r>
            <a:r>
              <a:rPr lang="en-US" b="0" i="0" dirty="0">
                <a:solidFill>
                  <a:srgbClr val="202124"/>
                </a:solidFill>
                <a:effectLst/>
                <a:latin typeface="arial" panose="020B0604020202020204" pitchFamily="34" charset="0"/>
              </a:rPr>
              <a:t> virtual machine </a:t>
            </a:r>
            <a:r>
              <a:rPr lang="en-US" b="1" i="0" dirty="0">
                <a:solidFill>
                  <a:srgbClr val="202124"/>
                </a:solidFill>
                <a:effectLst/>
                <a:latin typeface="arial" panose="020B0604020202020204" pitchFamily="34" charset="0"/>
              </a:rPr>
              <a:t>scale sets</a:t>
            </a:r>
            <a:r>
              <a:rPr lang="en-US" b="0" i="0" dirty="0">
                <a:solidFill>
                  <a:srgbClr val="202124"/>
                </a:solidFill>
                <a:effectLst/>
                <a:latin typeface="arial" panose="020B0604020202020204" pitchFamily="34" charset="0"/>
              </a:rPr>
              <a:t> let you create and manage a group of load balanced VMs. ... </a:t>
            </a:r>
            <a:r>
              <a:rPr lang="en-US" b="1" i="0" dirty="0">
                <a:solidFill>
                  <a:srgbClr val="202124"/>
                </a:solidFill>
                <a:effectLst/>
                <a:latin typeface="arial" panose="020B0604020202020204" pitchFamily="34" charset="0"/>
              </a:rPr>
              <a:t>Scale sets</a:t>
            </a:r>
            <a:r>
              <a:rPr lang="en-US" b="0" i="0" dirty="0">
                <a:solidFill>
                  <a:srgbClr val="202124"/>
                </a:solidFill>
                <a:effectLst/>
                <a:latin typeface="arial" panose="020B0604020202020204" pitchFamily="34" charset="0"/>
              </a:rPr>
              <a:t> provide high availability to your applications, and allow you to centrally manage, configure, and update a large number of VMs.</a:t>
            </a:r>
          </a:p>
          <a:p>
            <a:endParaRPr lang="en-US" dirty="0"/>
          </a:p>
        </p:txBody>
      </p:sp>
      <p:sp>
        <p:nvSpPr>
          <p:cNvPr id="4" name="TextBox 3">
            <a:extLst>
              <a:ext uri="{FF2B5EF4-FFF2-40B4-BE49-F238E27FC236}">
                <a16:creationId xmlns:a16="http://schemas.microsoft.com/office/drawing/2014/main" id="{8463925A-5861-4517-B22A-D531FC2D6EFF}"/>
              </a:ext>
            </a:extLst>
          </p:cNvPr>
          <p:cNvSpPr txBox="1"/>
          <p:nvPr/>
        </p:nvSpPr>
        <p:spPr>
          <a:xfrm>
            <a:off x="1033812" y="3680873"/>
            <a:ext cx="11069762" cy="1477328"/>
          </a:xfrm>
          <a:prstGeom prst="rect">
            <a:avLst/>
          </a:prstGeom>
          <a:noFill/>
        </p:spPr>
        <p:txBody>
          <a:bodyPr wrap="none" rtlCol="0">
            <a:spAutoFit/>
          </a:bodyPr>
          <a:lstStyle/>
          <a:p>
            <a:r>
              <a:rPr lang="en-US" dirty="0"/>
              <a:t>Example:   golfballs.com sells customized </a:t>
            </a:r>
            <a:r>
              <a:rPr lang="en-US" dirty="0" err="1"/>
              <a:t>golfball</a:t>
            </a:r>
            <a:r>
              <a:rPr lang="en-US" dirty="0"/>
              <a:t>.  Normally 10 people concurrently at a time on their site.</a:t>
            </a:r>
          </a:p>
          <a:p>
            <a:r>
              <a:rPr lang="en-US" dirty="0"/>
              <a:t>They advertise during “The Masters”,  suddenly 10,000 concurrent users.  How do you accommodate this?</a:t>
            </a:r>
          </a:p>
          <a:p>
            <a:pPr marL="342900" indent="-342900">
              <a:buAutoNum type="arabicPeriod"/>
            </a:pPr>
            <a:r>
              <a:rPr lang="en-US" dirty="0"/>
              <a:t>Have capacity to handle 1,000 users ALL THE TIME.   Capacity to handle 9990 always on but not used.</a:t>
            </a:r>
          </a:p>
          <a:p>
            <a:pPr marL="342900" indent="-342900">
              <a:buAutoNum type="arabicPeriod"/>
            </a:pPr>
            <a:r>
              <a:rPr lang="en-US" dirty="0"/>
              <a:t>Scaling sets that automatically grow capacity to 1000 concurrent users as needed.   Assuming each machine uses</a:t>
            </a:r>
          </a:p>
          <a:p>
            <a:r>
              <a:rPr lang="en-US" dirty="0"/>
              <a:t>     a virtual machine, then you could use a Virtual Scale set to grow the concurrent users up to 1000.</a:t>
            </a:r>
          </a:p>
        </p:txBody>
      </p:sp>
    </p:spTree>
    <p:extLst>
      <p:ext uri="{BB962C8B-B14F-4D97-AF65-F5344CB8AC3E}">
        <p14:creationId xmlns:p14="http://schemas.microsoft.com/office/powerpoint/2010/main" val="2562766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A84FC-35E6-4743-870D-5B3233BA267D}"/>
              </a:ext>
            </a:extLst>
          </p:cNvPr>
          <p:cNvSpPr>
            <a:spLocks noGrp="1"/>
          </p:cNvSpPr>
          <p:nvPr>
            <p:ph idx="1"/>
          </p:nvPr>
        </p:nvSpPr>
        <p:spPr/>
        <p:txBody>
          <a:bodyPr/>
          <a:lstStyle/>
          <a:p>
            <a:pPr algn="l"/>
            <a:r>
              <a:rPr lang="en-US" b="0" i="0" dirty="0">
                <a:solidFill>
                  <a:srgbClr val="202124"/>
                </a:solidFill>
                <a:effectLst/>
                <a:latin typeface="Roboto"/>
              </a:rPr>
              <a:t>What is DDoS attack mean?</a:t>
            </a:r>
          </a:p>
          <a:p>
            <a:pPr algn="l"/>
            <a:r>
              <a:rPr lang="en-US" b="0" i="0" dirty="0">
                <a:solidFill>
                  <a:srgbClr val="222222"/>
                </a:solidFill>
                <a:effectLst/>
                <a:latin typeface="Google Sans"/>
              </a:rPr>
              <a:t>Distributed Denial of Service</a:t>
            </a:r>
          </a:p>
          <a:p>
            <a:pPr algn="l"/>
            <a:r>
              <a:rPr lang="en-US" b="0" i="0" dirty="0">
                <a:solidFill>
                  <a:srgbClr val="202124"/>
                </a:solidFill>
                <a:effectLst/>
                <a:latin typeface="Roboto"/>
              </a:rPr>
              <a:t>Distributed Network </a:t>
            </a:r>
            <a:r>
              <a:rPr lang="en-US" b="1" i="0" dirty="0">
                <a:solidFill>
                  <a:srgbClr val="202124"/>
                </a:solidFill>
                <a:effectLst/>
                <a:latin typeface="Roboto"/>
              </a:rPr>
              <a:t>Attacks</a:t>
            </a:r>
            <a:r>
              <a:rPr lang="en-US" b="0" i="0" dirty="0">
                <a:solidFill>
                  <a:srgbClr val="202124"/>
                </a:solidFill>
                <a:effectLst/>
                <a:latin typeface="Roboto"/>
              </a:rPr>
              <a:t> are often referred to as Distributed Denial of Service (</a:t>
            </a:r>
            <a:r>
              <a:rPr lang="en-US" b="1" i="0" dirty="0">
                <a:solidFill>
                  <a:srgbClr val="202124"/>
                </a:solidFill>
                <a:effectLst/>
                <a:latin typeface="Roboto"/>
              </a:rPr>
              <a:t>DDoS</a:t>
            </a:r>
            <a:r>
              <a:rPr lang="en-US" b="0" i="0" dirty="0">
                <a:solidFill>
                  <a:srgbClr val="202124"/>
                </a:solidFill>
                <a:effectLst/>
                <a:latin typeface="Roboto"/>
              </a:rPr>
              <a:t>) </a:t>
            </a:r>
            <a:r>
              <a:rPr lang="en-US" b="1" i="0" dirty="0">
                <a:solidFill>
                  <a:srgbClr val="202124"/>
                </a:solidFill>
                <a:effectLst/>
                <a:latin typeface="Roboto"/>
              </a:rPr>
              <a:t>attacks</a:t>
            </a:r>
            <a:r>
              <a:rPr lang="en-US" b="0" i="0" dirty="0">
                <a:solidFill>
                  <a:srgbClr val="202124"/>
                </a:solidFill>
                <a:effectLst/>
                <a:latin typeface="Roboto"/>
              </a:rPr>
              <a:t>. ... The </a:t>
            </a:r>
            <a:r>
              <a:rPr lang="en-US" b="1" i="0" dirty="0">
                <a:solidFill>
                  <a:srgbClr val="202124"/>
                </a:solidFill>
                <a:effectLst/>
                <a:latin typeface="Roboto"/>
              </a:rPr>
              <a:t>DDoS attack</a:t>
            </a:r>
            <a:r>
              <a:rPr lang="en-US" b="0" i="0" dirty="0">
                <a:solidFill>
                  <a:srgbClr val="202124"/>
                </a:solidFill>
                <a:effectLst/>
                <a:latin typeface="Roboto"/>
              </a:rPr>
              <a:t> will send multiple requests to the </a:t>
            </a:r>
            <a:r>
              <a:rPr lang="en-US" b="1" i="0" dirty="0">
                <a:solidFill>
                  <a:srgbClr val="202124"/>
                </a:solidFill>
                <a:effectLst/>
                <a:latin typeface="Roboto"/>
              </a:rPr>
              <a:t>attacked</a:t>
            </a:r>
            <a:r>
              <a:rPr lang="en-US" b="0" i="0" dirty="0">
                <a:solidFill>
                  <a:srgbClr val="202124"/>
                </a:solidFill>
                <a:effectLst/>
                <a:latin typeface="Roboto"/>
              </a:rPr>
              <a:t> web resource – with the aim of exceeding the website's capacity to handle multiple requests… and prevent the website from functioning correctly.</a:t>
            </a:r>
          </a:p>
          <a:p>
            <a:endParaRPr lang="en-US" dirty="0"/>
          </a:p>
        </p:txBody>
      </p:sp>
      <p:pic>
        <p:nvPicPr>
          <p:cNvPr id="5" name="Picture 4">
            <a:extLst>
              <a:ext uri="{FF2B5EF4-FFF2-40B4-BE49-F238E27FC236}">
                <a16:creationId xmlns:a16="http://schemas.microsoft.com/office/drawing/2014/main" id="{EDF6A952-C692-4647-8585-B36629D0687B}"/>
              </a:ext>
            </a:extLst>
          </p:cNvPr>
          <p:cNvPicPr>
            <a:picLocks noChangeAspect="1"/>
          </p:cNvPicPr>
          <p:nvPr/>
        </p:nvPicPr>
        <p:blipFill>
          <a:blip r:embed="rId2"/>
          <a:stretch>
            <a:fillRect/>
          </a:stretch>
        </p:blipFill>
        <p:spPr>
          <a:xfrm>
            <a:off x="394921" y="437176"/>
            <a:ext cx="2263336" cy="487722"/>
          </a:xfrm>
          <a:prstGeom prst="rect">
            <a:avLst/>
          </a:prstGeom>
        </p:spPr>
      </p:pic>
      <p:pic>
        <p:nvPicPr>
          <p:cNvPr id="7" name="Picture 6">
            <a:extLst>
              <a:ext uri="{FF2B5EF4-FFF2-40B4-BE49-F238E27FC236}">
                <a16:creationId xmlns:a16="http://schemas.microsoft.com/office/drawing/2014/main" id="{A03B5AB7-6953-4925-AD7F-43AF6D0D93C5}"/>
              </a:ext>
            </a:extLst>
          </p:cNvPr>
          <p:cNvPicPr>
            <a:picLocks noChangeAspect="1"/>
          </p:cNvPicPr>
          <p:nvPr/>
        </p:nvPicPr>
        <p:blipFill>
          <a:blip r:embed="rId2"/>
          <a:stretch>
            <a:fillRect/>
          </a:stretch>
        </p:blipFill>
        <p:spPr>
          <a:xfrm>
            <a:off x="4964332" y="3185139"/>
            <a:ext cx="2263336" cy="487722"/>
          </a:xfrm>
          <a:prstGeom prst="rect">
            <a:avLst/>
          </a:prstGeom>
        </p:spPr>
      </p:pic>
      <p:pic>
        <p:nvPicPr>
          <p:cNvPr id="9" name="Picture 8">
            <a:extLst>
              <a:ext uri="{FF2B5EF4-FFF2-40B4-BE49-F238E27FC236}">
                <a16:creationId xmlns:a16="http://schemas.microsoft.com/office/drawing/2014/main" id="{FE0369F1-281F-4381-A8EC-CE32A3E8AAC9}"/>
              </a:ext>
            </a:extLst>
          </p:cNvPr>
          <p:cNvPicPr>
            <a:picLocks noChangeAspect="1"/>
          </p:cNvPicPr>
          <p:nvPr/>
        </p:nvPicPr>
        <p:blipFill>
          <a:blip r:embed="rId2"/>
          <a:stretch>
            <a:fillRect/>
          </a:stretch>
        </p:blipFill>
        <p:spPr>
          <a:xfrm>
            <a:off x="4964332" y="3185139"/>
            <a:ext cx="2263336" cy="487722"/>
          </a:xfrm>
          <a:prstGeom prst="rect">
            <a:avLst/>
          </a:prstGeom>
        </p:spPr>
      </p:pic>
      <p:sp>
        <p:nvSpPr>
          <p:cNvPr id="2" name="TextBox 1">
            <a:extLst>
              <a:ext uri="{FF2B5EF4-FFF2-40B4-BE49-F238E27FC236}">
                <a16:creationId xmlns:a16="http://schemas.microsoft.com/office/drawing/2014/main" id="{E291D80C-4C0B-47A5-94AC-E67F4DAF7340}"/>
              </a:ext>
            </a:extLst>
          </p:cNvPr>
          <p:cNvSpPr txBox="1"/>
          <p:nvPr/>
        </p:nvSpPr>
        <p:spPr>
          <a:xfrm>
            <a:off x="5983550" y="639192"/>
            <a:ext cx="5201680" cy="646331"/>
          </a:xfrm>
          <a:prstGeom prst="rect">
            <a:avLst/>
          </a:prstGeom>
          <a:solidFill>
            <a:schemeClr val="accent1"/>
          </a:solidFill>
        </p:spPr>
        <p:txBody>
          <a:bodyPr wrap="none" rtlCol="0">
            <a:spAutoFit/>
          </a:bodyPr>
          <a:lstStyle/>
          <a:p>
            <a:r>
              <a:rPr lang="en-US" dirty="0"/>
              <a:t>Recap:  Use Google and Azure to lookup and help you</a:t>
            </a:r>
          </a:p>
          <a:p>
            <a:r>
              <a:rPr lang="en-US" dirty="0"/>
              <a:t>Remember what everything does</a:t>
            </a:r>
          </a:p>
        </p:txBody>
      </p:sp>
    </p:spTree>
    <p:extLst>
      <p:ext uri="{BB962C8B-B14F-4D97-AF65-F5344CB8AC3E}">
        <p14:creationId xmlns:p14="http://schemas.microsoft.com/office/powerpoint/2010/main" val="2664316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831C-2192-47D7-ACC4-ADB4B4480C0D}"/>
              </a:ext>
            </a:extLst>
          </p:cNvPr>
          <p:cNvSpPr>
            <a:spLocks noGrp="1"/>
          </p:cNvSpPr>
          <p:nvPr>
            <p:ph type="title"/>
          </p:nvPr>
        </p:nvSpPr>
        <p:spPr/>
        <p:txBody>
          <a:bodyPr/>
          <a:lstStyle/>
          <a:p>
            <a:r>
              <a:rPr lang="en-US" dirty="0"/>
              <a:t>ExpressRoute</a:t>
            </a:r>
          </a:p>
        </p:txBody>
      </p:sp>
      <p:sp>
        <p:nvSpPr>
          <p:cNvPr id="3" name="Content Placeholder 2">
            <a:extLst>
              <a:ext uri="{FF2B5EF4-FFF2-40B4-BE49-F238E27FC236}">
                <a16:creationId xmlns:a16="http://schemas.microsoft.com/office/drawing/2014/main" id="{EEA80E65-2DDF-483F-82C9-5E3F11281B70}"/>
              </a:ext>
            </a:extLst>
          </p:cNvPr>
          <p:cNvSpPr>
            <a:spLocks noGrp="1"/>
          </p:cNvSpPr>
          <p:nvPr>
            <p:ph idx="1"/>
          </p:nvPr>
        </p:nvSpPr>
        <p:spPr/>
        <p:txBody>
          <a:bodyPr/>
          <a:lstStyle/>
          <a:p>
            <a:r>
              <a:rPr lang="en-US" dirty="0"/>
              <a:t>Dedicated Link from your facility to Microsoft Cloud</a:t>
            </a:r>
          </a:p>
          <a:p>
            <a:pPr lvl="1"/>
            <a:r>
              <a:rPr lang="en-US" dirty="0"/>
              <a:t>Often implemented as MPLS circuit</a:t>
            </a:r>
          </a:p>
        </p:txBody>
      </p:sp>
      <p:pic>
        <p:nvPicPr>
          <p:cNvPr id="5" name="Picture 4" descr="Diagram&#10;&#10;Description automatically generated">
            <a:extLst>
              <a:ext uri="{FF2B5EF4-FFF2-40B4-BE49-F238E27FC236}">
                <a16:creationId xmlns:a16="http://schemas.microsoft.com/office/drawing/2014/main" id="{7F5B7580-F75E-4E0A-86F8-FE05075AC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3" y="2771774"/>
            <a:ext cx="7213758" cy="3989175"/>
          </a:xfrm>
          <a:prstGeom prst="rect">
            <a:avLst/>
          </a:prstGeom>
        </p:spPr>
      </p:pic>
      <p:sp>
        <p:nvSpPr>
          <p:cNvPr id="6" name="TextBox 5">
            <a:extLst>
              <a:ext uri="{FF2B5EF4-FFF2-40B4-BE49-F238E27FC236}">
                <a16:creationId xmlns:a16="http://schemas.microsoft.com/office/drawing/2014/main" id="{112FD9BB-ED84-4545-A5A7-5C4212B8CB32}"/>
              </a:ext>
            </a:extLst>
          </p:cNvPr>
          <p:cNvSpPr txBox="1"/>
          <p:nvPr/>
        </p:nvSpPr>
        <p:spPr>
          <a:xfrm>
            <a:off x="3178658" y="3514725"/>
            <a:ext cx="723275" cy="369332"/>
          </a:xfrm>
          <a:prstGeom prst="rect">
            <a:avLst/>
          </a:prstGeom>
          <a:noFill/>
        </p:spPr>
        <p:txBody>
          <a:bodyPr wrap="none" rtlCol="0">
            <a:spAutoFit/>
          </a:bodyPr>
          <a:lstStyle/>
          <a:p>
            <a:r>
              <a:rPr lang="en-US" dirty="0"/>
              <a:t>Japan</a:t>
            </a:r>
          </a:p>
        </p:txBody>
      </p:sp>
      <p:sp>
        <p:nvSpPr>
          <p:cNvPr id="7" name="TextBox 6">
            <a:extLst>
              <a:ext uri="{FF2B5EF4-FFF2-40B4-BE49-F238E27FC236}">
                <a16:creationId xmlns:a16="http://schemas.microsoft.com/office/drawing/2014/main" id="{42EEC618-696E-4360-BCF8-9D21205976EF}"/>
              </a:ext>
            </a:extLst>
          </p:cNvPr>
          <p:cNvSpPr txBox="1"/>
          <p:nvPr/>
        </p:nvSpPr>
        <p:spPr>
          <a:xfrm>
            <a:off x="1683233" y="3699391"/>
            <a:ext cx="816890" cy="369332"/>
          </a:xfrm>
          <a:prstGeom prst="rect">
            <a:avLst/>
          </a:prstGeom>
          <a:noFill/>
        </p:spPr>
        <p:txBody>
          <a:bodyPr wrap="none" rtlCol="0">
            <a:spAutoFit/>
          </a:bodyPr>
          <a:lstStyle/>
          <a:p>
            <a:r>
              <a:rPr lang="en-US" dirty="0"/>
              <a:t>Hawaii</a:t>
            </a:r>
          </a:p>
        </p:txBody>
      </p:sp>
      <p:sp>
        <p:nvSpPr>
          <p:cNvPr id="8" name="TextBox 7">
            <a:extLst>
              <a:ext uri="{FF2B5EF4-FFF2-40B4-BE49-F238E27FC236}">
                <a16:creationId xmlns:a16="http://schemas.microsoft.com/office/drawing/2014/main" id="{A76A6FF6-2E16-46FE-9758-2982BF50183C}"/>
              </a:ext>
            </a:extLst>
          </p:cNvPr>
          <p:cNvSpPr txBox="1"/>
          <p:nvPr/>
        </p:nvSpPr>
        <p:spPr>
          <a:xfrm>
            <a:off x="3379814" y="4442342"/>
            <a:ext cx="734496" cy="369332"/>
          </a:xfrm>
          <a:prstGeom prst="rect">
            <a:avLst/>
          </a:prstGeom>
          <a:noFill/>
        </p:spPr>
        <p:txBody>
          <a:bodyPr wrap="none" rtlCol="0">
            <a:spAutoFit/>
          </a:bodyPr>
          <a:lstStyle/>
          <a:p>
            <a:r>
              <a:rPr lang="en-US" dirty="0"/>
              <a:t>Dubai</a:t>
            </a:r>
          </a:p>
        </p:txBody>
      </p:sp>
      <p:sp>
        <p:nvSpPr>
          <p:cNvPr id="9" name="TextBox 8">
            <a:extLst>
              <a:ext uri="{FF2B5EF4-FFF2-40B4-BE49-F238E27FC236}">
                <a16:creationId xmlns:a16="http://schemas.microsoft.com/office/drawing/2014/main" id="{E8C23B53-4E3E-4D8A-B431-2D14B4990207}"/>
              </a:ext>
            </a:extLst>
          </p:cNvPr>
          <p:cNvSpPr txBox="1"/>
          <p:nvPr/>
        </p:nvSpPr>
        <p:spPr>
          <a:xfrm>
            <a:off x="5654708" y="4837352"/>
            <a:ext cx="631776" cy="369332"/>
          </a:xfrm>
          <a:prstGeom prst="rect">
            <a:avLst/>
          </a:prstGeom>
          <a:noFill/>
        </p:spPr>
        <p:txBody>
          <a:bodyPr wrap="none" rtlCol="0">
            <a:spAutoFit/>
          </a:bodyPr>
          <a:lstStyle/>
          <a:p>
            <a:r>
              <a:rPr lang="en-US" dirty="0"/>
              <a:t>Paris</a:t>
            </a:r>
          </a:p>
        </p:txBody>
      </p:sp>
      <p:sp>
        <p:nvSpPr>
          <p:cNvPr id="10" name="TextBox 9">
            <a:extLst>
              <a:ext uri="{FF2B5EF4-FFF2-40B4-BE49-F238E27FC236}">
                <a16:creationId xmlns:a16="http://schemas.microsoft.com/office/drawing/2014/main" id="{969757B3-F59B-41FB-8B0E-078276B759AF}"/>
              </a:ext>
            </a:extLst>
          </p:cNvPr>
          <p:cNvSpPr txBox="1"/>
          <p:nvPr/>
        </p:nvSpPr>
        <p:spPr>
          <a:xfrm>
            <a:off x="1854683" y="5048687"/>
            <a:ext cx="837089" cy="369332"/>
          </a:xfrm>
          <a:prstGeom prst="rect">
            <a:avLst/>
          </a:prstGeom>
          <a:noFill/>
        </p:spPr>
        <p:txBody>
          <a:bodyPr wrap="none" rtlCol="0">
            <a:spAutoFit/>
          </a:bodyPr>
          <a:lstStyle/>
          <a:p>
            <a:r>
              <a:rPr lang="en-US" dirty="0"/>
              <a:t>Boston</a:t>
            </a:r>
          </a:p>
        </p:txBody>
      </p:sp>
      <p:sp>
        <p:nvSpPr>
          <p:cNvPr id="11" name="TextBox 10">
            <a:extLst>
              <a:ext uri="{FF2B5EF4-FFF2-40B4-BE49-F238E27FC236}">
                <a16:creationId xmlns:a16="http://schemas.microsoft.com/office/drawing/2014/main" id="{0C31B3C7-C129-48F3-BD5D-8154FF2FD5BE}"/>
              </a:ext>
            </a:extLst>
          </p:cNvPr>
          <p:cNvSpPr txBox="1"/>
          <p:nvPr/>
        </p:nvSpPr>
        <p:spPr>
          <a:xfrm>
            <a:off x="1121413" y="4996340"/>
            <a:ext cx="561820" cy="369332"/>
          </a:xfrm>
          <a:prstGeom prst="rect">
            <a:avLst/>
          </a:prstGeom>
          <a:noFill/>
        </p:spPr>
        <p:txBody>
          <a:bodyPr wrap="none" rtlCol="0">
            <a:spAutoFit/>
          </a:bodyPr>
          <a:lstStyle/>
          <a:p>
            <a:r>
              <a:rPr lang="en-US" dirty="0"/>
              <a:t>NYC</a:t>
            </a:r>
          </a:p>
        </p:txBody>
      </p:sp>
      <p:sp>
        <p:nvSpPr>
          <p:cNvPr id="12" name="TextBox 11">
            <a:extLst>
              <a:ext uri="{FF2B5EF4-FFF2-40B4-BE49-F238E27FC236}">
                <a16:creationId xmlns:a16="http://schemas.microsoft.com/office/drawing/2014/main" id="{FD622DB1-EBEE-4806-8751-93B45E706312}"/>
              </a:ext>
            </a:extLst>
          </p:cNvPr>
          <p:cNvSpPr txBox="1"/>
          <p:nvPr/>
        </p:nvSpPr>
        <p:spPr>
          <a:xfrm>
            <a:off x="4726394" y="3788053"/>
            <a:ext cx="1053558" cy="369332"/>
          </a:xfrm>
          <a:prstGeom prst="rect">
            <a:avLst/>
          </a:prstGeom>
          <a:noFill/>
        </p:spPr>
        <p:txBody>
          <a:bodyPr wrap="none" rtlCol="0">
            <a:spAutoFit/>
          </a:bodyPr>
          <a:lstStyle/>
          <a:p>
            <a:r>
              <a:rPr lang="en-US" dirty="0"/>
              <a:t>Hamburg</a:t>
            </a:r>
          </a:p>
        </p:txBody>
      </p:sp>
      <p:sp>
        <p:nvSpPr>
          <p:cNvPr id="13" name="TextBox 12">
            <a:extLst>
              <a:ext uri="{FF2B5EF4-FFF2-40B4-BE49-F238E27FC236}">
                <a16:creationId xmlns:a16="http://schemas.microsoft.com/office/drawing/2014/main" id="{46577EB4-18CF-4808-A3AF-AC5ADFACFA9D}"/>
              </a:ext>
            </a:extLst>
          </p:cNvPr>
          <p:cNvSpPr txBox="1"/>
          <p:nvPr/>
        </p:nvSpPr>
        <p:spPr>
          <a:xfrm>
            <a:off x="3747062" y="5554625"/>
            <a:ext cx="893450" cy="369332"/>
          </a:xfrm>
          <a:prstGeom prst="rect">
            <a:avLst/>
          </a:prstGeom>
          <a:noFill/>
        </p:spPr>
        <p:txBody>
          <a:bodyPr wrap="none" rtlCol="0">
            <a:spAutoFit/>
          </a:bodyPr>
          <a:lstStyle/>
          <a:p>
            <a:r>
              <a:rPr lang="en-US" dirty="0"/>
              <a:t>Geneva</a:t>
            </a:r>
          </a:p>
        </p:txBody>
      </p:sp>
      <p:sp>
        <p:nvSpPr>
          <p:cNvPr id="15" name="TextBox 14">
            <a:extLst>
              <a:ext uri="{FF2B5EF4-FFF2-40B4-BE49-F238E27FC236}">
                <a16:creationId xmlns:a16="http://schemas.microsoft.com/office/drawing/2014/main" id="{3DE8112B-2F09-49A7-95F1-AF46224812A3}"/>
              </a:ext>
            </a:extLst>
          </p:cNvPr>
          <p:cNvSpPr txBox="1"/>
          <p:nvPr/>
        </p:nvSpPr>
        <p:spPr>
          <a:xfrm>
            <a:off x="5881758" y="3795992"/>
            <a:ext cx="944489" cy="369332"/>
          </a:xfrm>
          <a:prstGeom prst="rect">
            <a:avLst/>
          </a:prstGeom>
          <a:noFill/>
        </p:spPr>
        <p:txBody>
          <a:bodyPr wrap="none" rtlCol="0">
            <a:spAutoFit/>
          </a:bodyPr>
          <a:lstStyle/>
          <a:p>
            <a:r>
              <a:rPr lang="en-US" dirty="0"/>
              <a:t>London </a:t>
            </a:r>
          </a:p>
        </p:txBody>
      </p:sp>
      <p:pic>
        <p:nvPicPr>
          <p:cNvPr id="16" name="Picture 15" descr="Diagram&#10;&#10;Description automatically generated">
            <a:extLst>
              <a:ext uri="{FF2B5EF4-FFF2-40B4-BE49-F238E27FC236}">
                <a16:creationId xmlns:a16="http://schemas.microsoft.com/office/drawing/2014/main" id="{6013B17E-4DED-4232-9227-0AF8DA19B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154" y="3520332"/>
            <a:ext cx="4375602" cy="2222939"/>
          </a:xfrm>
          <a:prstGeom prst="rect">
            <a:avLst/>
          </a:prstGeom>
        </p:spPr>
      </p:pic>
      <p:sp>
        <p:nvSpPr>
          <p:cNvPr id="18" name="TextBox 17">
            <a:extLst>
              <a:ext uri="{FF2B5EF4-FFF2-40B4-BE49-F238E27FC236}">
                <a16:creationId xmlns:a16="http://schemas.microsoft.com/office/drawing/2014/main" id="{9B478DF2-1424-4138-BF85-255271D4A46E}"/>
              </a:ext>
            </a:extLst>
          </p:cNvPr>
          <p:cNvSpPr txBox="1"/>
          <p:nvPr/>
        </p:nvSpPr>
        <p:spPr>
          <a:xfrm>
            <a:off x="3369041" y="2866251"/>
            <a:ext cx="704039" cy="369332"/>
          </a:xfrm>
          <a:prstGeom prst="rect">
            <a:avLst/>
          </a:prstGeom>
          <a:noFill/>
        </p:spPr>
        <p:txBody>
          <a:bodyPr wrap="none" rtlCol="0">
            <a:spAutoFit/>
          </a:bodyPr>
          <a:lstStyle/>
          <a:p>
            <a:r>
              <a:rPr lang="en-US" dirty="0"/>
              <a:t>MPLS</a:t>
            </a:r>
          </a:p>
        </p:txBody>
      </p:sp>
      <p:sp>
        <p:nvSpPr>
          <p:cNvPr id="19" name="TextBox 18">
            <a:extLst>
              <a:ext uri="{FF2B5EF4-FFF2-40B4-BE49-F238E27FC236}">
                <a16:creationId xmlns:a16="http://schemas.microsoft.com/office/drawing/2014/main" id="{2DFEB54F-72EA-4E26-86C3-A682AE0D0BD9}"/>
              </a:ext>
            </a:extLst>
          </p:cNvPr>
          <p:cNvSpPr txBox="1"/>
          <p:nvPr/>
        </p:nvSpPr>
        <p:spPr>
          <a:xfrm>
            <a:off x="9157868" y="3050917"/>
            <a:ext cx="1629292" cy="369332"/>
          </a:xfrm>
          <a:prstGeom prst="rect">
            <a:avLst/>
          </a:prstGeom>
          <a:noFill/>
        </p:spPr>
        <p:txBody>
          <a:bodyPr wrap="none" rtlCol="0">
            <a:spAutoFit/>
          </a:bodyPr>
          <a:lstStyle/>
          <a:p>
            <a:r>
              <a:rPr lang="en-US" dirty="0"/>
              <a:t>EXPRESSROUTE</a:t>
            </a:r>
          </a:p>
        </p:txBody>
      </p:sp>
      <p:sp>
        <p:nvSpPr>
          <p:cNvPr id="20" name="TextBox 19">
            <a:extLst>
              <a:ext uri="{FF2B5EF4-FFF2-40B4-BE49-F238E27FC236}">
                <a16:creationId xmlns:a16="http://schemas.microsoft.com/office/drawing/2014/main" id="{0C83234A-89A7-47A2-92EB-A4AAA1AFFB28}"/>
              </a:ext>
            </a:extLst>
          </p:cNvPr>
          <p:cNvSpPr txBox="1"/>
          <p:nvPr/>
        </p:nvSpPr>
        <p:spPr>
          <a:xfrm>
            <a:off x="9472935" y="4084523"/>
            <a:ext cx="704039" cy="369332"/>
          </a:xfrm>
          <a:prstGeom prst="rect">
            <a:avLst/>
          </a:prstGeom>
          <a:noFill/>
        </p:spPr>
        <p:txBody>
          <a:bodyPr wrap="none" rtlCol="0">
            <a:spAutoFit/>
          </a:bodyPr>
          <a:lstStyle/>
          <a:p>
            <a:r>
              <a:rPr lang="en-US" dirty="0"/>
              <a:t>MPLS</a:t>
            </a:r>
          </a:p>
        </p:txBody>
      </p:sp>
    </p:spTree>
    <p:extLst>
      <p:ext uri="{BB962C8B-B14F-4D97-AF65-F5344CB8AC3E}">
        <p14:creationId xmlns:p14="http://schemas.microsoft.com/office/powerpoint/2010/main" val="2288679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5E17-CB27-4CE3-9832-99EA6BF7ADE5}"/>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0407CBA0-00E3-43A1-834D-6C5C2A98107B}"/>
              </a:ext>
            </a:extLst>
          </p:cNvPr>
          <p:cNvPicPr>
            <a:picLocks noChangeAspect="1"/>
          </p:cNvPicPr>
          <p:nvPr/>
        </p:nvPicPr>
        <p:blipFill>
          <a:blip r:embed="rId2"/>
          <a:stretch>
            <a:fillRect/>
          </a:stretch>
        </p:blipFill>
        <p:spPr>
          <a:xfrm>
            <a:off x="237808" y="119902"/>
            <a:ext cx="7315834" cy="2598645"/>
          </a:xfrm>
          <a:prstGeom prst="rect">
            <a:avLst/>
          </a:prstGeom>
        </p:spPr>
      </p:pic>
      <p:sp>
        <p:nvSpPr>
          <p:cNvPr id="7" name="Rectangle 6">
            <a:extLst>
              <a:ext uri="{FF2B5EF4-FFF2-40B4-BE49-F238E27FC236}">
                <a16:creationId xmlns:a16="http://schemas.microsoft.com/office/drawing/2014/main" id="{5947BC4E-735E-4E95-9D20-7CB730F669F4}"/>
              </a:ext>
            </a:extLst>
          </p:cNvPr>
          <p:cNvSpPr/>
          <p:nvPr/>
        </p:nvSpPr>
        <p:spPr>
          <a:xfrm>
            <a:off x="2574524" y="603682"/>
            <a:ext cx="3036163" cy="296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D74B53D-E99A-4B43-87A2-35FB432B0D6A}"/>
              </a:ext>
            </a:extLst>
          </p:cNvPr>
          <p:cNvCxnSpPr/>
          <p:nvPr/>
        </p:nvCxnSpPr>
        <p:spPr>
          <a:xfrm>
            <a:off x="5015883" y="1242874"/>
            <a:ext cx="25377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19BED2-0F38-45B2-8628-B3BE4DAC9436}"/>
              </a:ext>
            </a:extLst>
          </p:cNvPr>
          <p:cNvCxnSpPr/>
          <p:nvPr/>
        </p:nvCxnSpPr>
        <p:spPr>
          <a:xfrm>
            <a:off x="2956264" y="1926454"/>
            <a:ext cx="27165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FC4ADD-D2BE-46EA-92E4-E794C4B924D5}"/>
              </a:ext>
            </a:extLst>
          </p:cNvPr>
          <p:cNvCxnSpPr/>
          <p:nvPr/>
        </p:nvCxnSpPr>
        <p:spPr>
          <a:xfrm>
            <a:off x="2956264" y="2130641"/>
            <a:ext cx="118960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8EFBAAE-688A-439B-BF92-C1BD86E960E4}"/>
              </a:ext>
            </a:extLst>
          </p:cNvPr>
          <p:cNvSpPr/>
          <p:nvPr/>
        </p:nvSpPr>
        <p:spPr>
          <a:xfrm>
            <a:off x="6507332" y="1242874"/>
            <a:ext cx="701336" cy="245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E9089A7-A7EA-4A20-8506-F9DBB74C2A03}"/>
              </a:ext>
            </a:extLst>
          </p:cNvPr>
          <p:cNvSpPr/>
          <p:nvPr/>
        </p:nvSpPr>
        <p:spPr>
          <a:xfrm>
            <a:off x="2398436" y="1430786"/>
            <a:ext cx="701336" cy="245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7725C5-D46C-4968-846E-1934AD69CDCC}"/>
              </a:ext>
            </a:extLst>
          </p:cNvPr>
          <p:cNvSpPr/>
          <p:nvPr/>
        </p:nvSpPr>
        <p:spPr>
          <a:xfrm>
            <a:off x="2645546" y="2198217"/>
            <a:ext cx="1722268" cy="248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A7FF7A-080C-4856-BB76-4EB94E82CECC}"/>
              </a:ext>
            </a:extLst>
          </p:cNvPr>
          <p:cNvSpPr/>
          <p:nvPr/>
        </p:nvSpPr>
        <p:spPr>
          <a:xfrm>
            <a:off x="497150" y="358879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20" name="Rectangle 19">
            <a:extLst>
              <a:ext uri="{FF2B5EF4-FFF2-40B4-BE49-F238E27FC236}">
                <a16:creationId xmlns:a16="http://schemas.microsoft.com/office/drawing/2014/main" id="{02A7F0AA-937D-4F4F-B662-1097722B782C}"/>
              </a:ext>
            </a:extLst>
          </p:cNvPr>
          <p:cNvSpPr/>
          <p:nvPr/>
        </p:nvSpPr>
        <p:spPr>
          <a:xfrm>
            <a:off x="3099771" y="3116062"/>
            <a:ext cx="1909795" cy="20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Mart</a:t>
            </a:r>
          </a:p>
        </p:txBody>
      </p:sp>
      <p:sp>
        <p:nvSpPr>
          <p:cNvPr id="21" name="Rectangle 20">
            <a:extLst>
              <a:ext uri="{FF2B5EF4-FFF2-40B4-BE49-F238E27FC236}">
                <a16:creationId xmlns:a16="http://schemas.microsoft.com/office/drawing/2014/main" id="{80F229BC-0CA0-45BC-8F0B-C2251DC64F59}"/>
              </a:ext>
            </a:extLst>
          </p:cNvPr>
          <p:cNvSpPr/>
          <p:nvPr/>
        </p:nvSpPr>
        <p:spPr>
          <a:xfrm>
            <a:off x="6096000" y="2568437"/>
            <a:ext cx="3429740" cy="361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Lake</a:t>
            </a:r>
          </a:p>
        </p:txBody>
      </p:sp>
      <p:sp>
        <p:nvSpPr>
          <p:cNvPr id="22" name="Oval 21">
            <a:extLst>
              <a:ext uri="{FF2B5EF4-FFF2-40B4-BE49-F238E27FC236}">
                <a16:creationId xmlns:a16="http://schemas.microsoft.com/office/drawing/2014/main" id="{E52F1C3B-250B-4D3C-8C34-771EA0BE0A9F}"/>
              </a:ext>
            </a:extLst>
          </p:cNvPr>
          <p:cNvSpPr/>
          <p:nvPr/>
        </p:nvSpPr>
        <p:spPr>
          <a:xfrm>
            <a:off x="838200" y="4378086"/>
            <a:ext cx="639193" cy="426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email</a:t>
            </a:r>
          </a:p>
        </p:txBody>
      </p:sp>
      <p:sp>
        <p:nvSpPr>
          <p:cNvPr id="23" name="Oval 22">
            <a:extLst>
              <a:ext uri="{FF2B5EF4-FFF2-40B4-BE49-F238E27FC236}">
                <a16:creationId xmlns:a16="http://schemas.microsoft.com/office/drawing/2014/main" id="{B90A6F3D-945F-4B48-909B-70C863199715}"/>
              </a:ext>
            </a:extLst>
          </p:cNvPr>
          <p:cNvSpPr/>
          <p:nvPr/>
        </p:nvSpPr>
        <p:spPr>
          <a:xfrm>
            <a:off x="1273938" y="3832934"/>
            <a:ext cx="639193" cy="426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Logs</a:t>
            </a:r>
          </a:p>
        </p:txBody>
      </p:sp>
      <p:sp>
        <p:nvSpPr>
          <p:cNvPr id="24" name="Oval 23">
            <a:extLst>
              <a:ext uri="{FF2B5EF4-FFF2-40B4-BE49-F238E27FC236}">
                <a16:creationId xmlns:a16="http://schemas.microsoft.com/office/drawing/2014/main" id="{E2037969-D9F7-472B-A285-ECE3EC5B1616}"/>
              </a:ext>
            </a:extLst>
          </p:cNvPr>
          <p:cNvSpPr/>
          <p:nvPr/>
        </p:nvSpPr>
        <p:spPr>
          <a:xfrm>
            <a:off x="1023147" y="3269653"/>
            <a:ext cx="639193" cy="426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a:t>
            </a:r>
          </a:p>
        </p:txBody>
      </p:sp>
      <p:sp>
        <p:nvSpPr>
          <p:cNvPr id="26" name="Oval 25">
            <a:extLst>
              <a:ext uri="{FF2B5EF4-FFF2-40B4-BE49-F238E27FC236}">
                <a16:creationId xmlns:a16="http://schemas.microsoft.com/office/drawing/2014/main" id="{9644E245-11DE-4FE2-BCC7-1E5C241437E5}"/>
              </a:ext>
            </a:extLst>
          </p:cNvPr>
          <p:cNvSpPr/>
          <p:nvPr/>
        </p:nvSpPr>
        <p:spPr>
          <a:xfrm>
            <a:off x="4114799" y="3369076"/>
            <a:ext cx="639193" cy="4261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a:t>
            </a:r>
          </a:p>
        </p:txBody>
      </p:sp>
      <p:sp>
        <p:nvSpPr>
          <p:cNvPr id="27" name="Oval 26">
            <a:extLst>
              <a:ext uri="{FF2B5EF4-FFF2-40B4-BE49-F238E27FC236}">
                <a16:creationId xmlns:a16="http://schemas.microsoft.com/office/drawing/2014/main" id="{E7673C63-803D-4FF4-94DD-9A29F93E1853}"/>
              </a:ext>
            </a:extLst>
          </p:cNvPr>
          <p:cNvSpPr/>
          <p:nvPr/>
        </p:nvSpPr>
        <p:spPr>
          <a:xfrm>
            <a:off x="4145872" y="4503198"/>
            <a:ext cx="639193" cy="42612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 Logs</a:t>
            </a:r>
          </a:p>
        </p:txBody>
      </p:sp>
      <p:sp>
        <p:nvSpPr>
          <p:cNvPr id="28" name="TextBox 27">
            <a:extLst>
              <a:ext uri="{FF2B5EF4-FFF2-40B4-BE49-F238E27FC236}">
                <a16:creationId xmlns:a16="http://schemas.microsoft.com/office/drawing/2014/main" id="{8BD237CC-9EDA-4B60-9FB3-3118CDCF1DE0}"/>
              </a:ext>
            </a:extLst>
          </p:cNvPr>
          <p:cNvSpPr txBox="1"/>
          <p:nvPr/>
        </p:nvSpPr>
        <p:spPr>
          <a:xfrm>
            <a:off x="3332807" y="3164274"/>
            <a:ext cx="582211" cy="400110"/>
          </a:xfrm>
          <a:prstGeom prst="rect">
            <a:avLst/>
          </a:prstGeom>
          <a:noFill/>
        </p:spPr>
        <p:txBody>
          <a:bodyPr wrap="none" rtlCol="0">
            <a:spAutoFit/>
          </a:bodyPr>
          <a:lstStyle/>
          <a:p>
            <a:r>
              <a:rPr lang="en-US" sz="1000" dirty="0"/>
              <a:t>Related</a:t>
            </a:r>
          </a:p>
          <a:p>
            <a:r>
              <a:rPr lang="en-US" sz="1000" dirty="0"/>
              <a:t>Data</a:t>
            </a:r>
          </a:p>
        </p:txBody>
      </p:sp>
      <p:sp>
        <p:nvSpPr>
          <p:cNvPr id="29" name="TextBox 28">
            <a:extLst>
              <a:ext uri="{FF2B5EF4-FFF2-40B4-BE49-F238E27FC236}">
                <a16:creationId xmlns:a16="http://schemas.microsoft.com/office/drawing/2014/main" id="{B5441DE5-6B53-48B6-A750-F04CB383656F}"/>
              </a:ext>
            </a:extLst>
          </p:cNvPr>
          <p:cNvSpPr txBox="1"/>
          <p:nvPr/>
        </p:nvSpPr>
        <p:spPr>
          <a:xfrm>
            <a:off x="3373514" y="4545554"/>
            <a:ext cx="519694" cy="400110"/>
          </a:xfrm>
          <a:prstGeom prst="rect">
            <a:avLst/>
          </a:prstGeom>
          <a:noFill/>
        </p:spPr>
        <p:txBody>
          <a:bodyPr wrap="none" rtlCol="0">
            <a:spAutoFit/>
          </a:bodyPr>
          <a:lstStyle/>
          <a:p>
            <a:r>
              <a:rPr lang="en-US" sz="1000" dirty="0"/>
              <a:t>Fits in </a:t>
            </a:r>
          </a:p>
          <a:p>
            <a:r>
              <a:rPr lang="en-US" sz="1000" dirty="0"/>
              <a:t>DBMS</a:t>
            </a:r>
          </a:p>
        </p:txBody>
      </p:sp>
      <p:sp>
        <p:nvSpPr>
          <p:cNvPr id="31" name="TextBox 30">
            <a:extLst>
              <a:ext uri="{FF2B5EF4-FFF2-40B4-BE49-F238E27FC236}">
                <a16:creationId xmlns:a16="http://schemas.microsoft.com/office/drawing/2014/main" id="{9003D29D-1CEC-4524-BADC-09CA876FCB83}"/>
              </a:ext>
            </a:extLst>
          </p:cNvPr>
          <p:cNvSpPr txBox="1"/>
          <p:nvPr/>
        </p:nvSpPr>
        <p:spPr>
          <a:xfrm>
            <a:off x="3090895" y="3879916"/>
            <a:ext cx="740908" cy="553998"/>
          </a:xfrm>
          <a:prstGeom prst="rect">
            <a:avLst/>
          </a:prstGeom>
          <a:noFill/>
        </p:spPr>
        <p:txBody>
          <a:bodyPr wrap="none" rtlCol="0">
            <a:spAutoFit/>
          </a:bodyPr>
          <a:lstStyle/>
          <a:p>
            <a:r>
              <a:rPr lang="en-US" sz="1000" dirty="0"/>
              <a:t>Typically</a:t>
            </a:r>
          </a:p>
          <a:p>
            <a:r>
              <a:rPr lang="en-US" sz="1000" dirty="0"/>
              <a:t>Structured</a:t>
            </a:r>
          </a:p>
          <a:p>
            <a:r>
              <a:rPr lang="en-US" sz="1000" dirty="0"/>
              <a:t>Data</a:t>
            </a:r>
          </a:p>
        </p:txBody>
      </p:sp>
      <p:sp>
        <p:nvSpPr>
          <p:cNvPr id="32" name="TextBox 31">
            <a:extLst>
              <a:ext uri="{FF2B5EF4-FFF2-40B4-BE49-F238E27FC236}">
                <a16:creationId xmlns:a16="http://schemas.microsoft.com/office/drawing/2014/main" id="{E6F86915-9586-4F20-911B-6D041647243A}"/>
              </a:ext>
            </a:extLst>
          </p:cNvPr>
          <p:cNvSpPr txBox="1"/>
          <p:nvPr/>
        </p:nvSpPr>
        <p:spPr>
          <a:xfrm>
            <a:off x="6328299" y="4045998"/>
            <a:ext cx="880369" cy="553998"/>
          </a:xfrm>
          <a:prstGeom prst="rect">
            <a:avLst/>
          </a:prstGeom>
          <a:noFill/>
        </p:spPr>
        <p:txBody>
          <a:bodyPr wrap="none" rtlCol="0">
            <a:spAutoFit/>
          </a:bodyPr>
          <a:lstStyle/>
          <a:p>
            <a:r>
              <a:rPr lang="en-US" sz="1000" dirty="0"/>
              <a:t>Typically</a:t>
            </a:r>
          </a:p>
          <a:p>
            <a:r>
              <a:rPr lang="en-US" sz="1000" dirty="0"/>
              <a:t>Unstructured</a:t>
            </a:r>
          </a:p>
          <a:p>
            <a:r>
              <a:rPr lang="en-US" sz="1000" dirty="0"/>
              <a:t>Data</a:t>
            </a:r>
          </a:p>
        </p:txBody>
      </p:sp>
      <p:sp>
        <p:nvSpPr>
          <p:cNvPr id="33" name="Oval 32">
            <a:extLst>
              <a:ext uri="{FF2B5EF4-FFF2-40B4-BE49-F238E27FC236}">
                <a16:creationId xmlns:a16="http://schemas.microsoft.com/office/drawing/2014/main" id="{2442B430-37BB-4C99-B817-FCCCC212EFBE}"/>
              </a:ext>
            </a:extLst>
          </p:cNvPr>
          <p:cNvSpPr/>
          <p:nvPr/>
        </p:nvSpPr>
        <p:spPr>
          <a:xfrm>
            <a:off x="111710" y="4277760"/>
            <a:ext cx="639193" cy="526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audio</a:t>
            </a:r>
          </a:p>
        </p:txBody>
      </p:sp>
      <p:sp>
        <p:nvSpPr>
          <p:cNvPr id="34" name="Oval 33">
            <a:extLst>
              <a:ext uri="{FF2B5EF4-FFF2-40B4-BE49-F238E27FC236}">
                <a16:creationId xmlns:a16="http://schemas.microsoft.com/office/drawing/2014/main" id="{AC6F5C0A-B518-478C-9226-35C9F9CF7B56}"/>
              </a:ext>
            </a:extLst>
          </p:cNvPr>
          <p:cNvSpPr/>
          <p:nvPr/>
        </p:nvSpPr>
        <p:spPr>
          <a:xfrm>
            <a:off x="7749782" y="5449121"/>
            <a:ext cx="639193" cy="426128"/>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email</a:t>
            </a:r>
          </a:p>
        </p:txBody>
      </p:sp>
      <p:sp>
        <p:nvSpPr>
          <p:cNvPr id="35" name="Oval 34">
            <a:extLst>
              <a:ext uri="{FF2B5EF4-FFF2-40B4-BE49-F238E27FC236}">
                <a16:creationId xmlns:a16="http://schemas.microsoft.com/office/drawing/2014/main" id="{E3B774C5-A378-49DE-BB6C-3F6B2F75694E}"/>
              </a:ext>
            </a:extLst>
          </p:cNvPr>
          <p:cNvSpPr/>
          <p:nvPr/>
        </p:nvSpPr>
        <p:spPr>
          <a:xfrm>
            <a:off x="8220094" y="4703023"/>
            <a:ext cx="639193" cy="42612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Logs</a:t>
            </a:r>
          </a:p>
        </p:txBody>
      </p:sp>
      <p:sp>
        <p:nvSpPr>
          <p:cNvPr id="36" name="Oval 35">
            <a:extLst>
              <a:ext uri="{FF2B5EF4-FFF2-40B4-BE49-F238E27FC236}">
                <a16:creationId xmlns:a16="http://schemas.microsoft.com/office/drawing/2014/main" id="{DF90F797-4DEC-4691-B0E0-876F14645DE9}"/>
              </a:ext>
            </a:extLst>
          </p:cNvPr>
          <p:cNvSpPr/>
          <p:nvPr/>
        </p:nvSpPr>
        <p:spPr>
          <a:xfrm>
            <a:off x="7358434" y="3446839"/>
            <a:ext cx="639193" cy="42612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a:t>
            </a:r>
          </a:p>
        </p:txBody>
      </p:sp>
      <p:sp>
        <p:nvSpPr>
          <p:cNvPr id="37" name="Oval 36">
            <a:extLst>
              <a:ext uri="{FF2B5EF4-FFF2-40B4-BE49-F238E27FC236}">
                <a16:creationId xmlns:a16="http://schemas.microsoft.com/office/drawing/2014/main" id="{1C7E509F-B4D6-4663-ABD7-2F07DC561CD6}"/>
              </a:ext>
            </a:extLst>
          </p:cNvPr>
          <p:cNvSpPr/>
          <p:nvPr/>
        </p:nvSpPr>
        <p:spPr>
          <a:xfrm>
            <a:off x="7358434" y="2849612"/>
            <a:ext cx="710945" cy="42612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 Logs</a:t>
            </a:r>
          </a:p>
        </p:txBody>
      </p:sp>
      <p:sp>
        <p:nvSpPr>
          <p:cNvPr id="38" name="Oval 37">
            <a:extLst>
              <a:ext uri="{FF2B5EF4-FFF2-40B4-BE49-F238E27FC236}">
                <a16:creationId xmlns:a16="http://schemas.microsoft.com/office/drawing/2014/main" id="{91137C43-2E6D-42D4-9B9A-B6299D597727}"/>
              </a:ext>
            </a:extLst>
          </p:cNvPr>
          <p:cNvSpPr/>
          <p:nvPr/>
        </p:nvSpPr>
        <p:spPr>
          <a:xfrm>
            <a:off x="6914449" y="4922668"/>
            <a:ext cx="639193" cy="52645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audio</a:t>
            </a:r>
          </a:p>
        </p:txBody>
      </p:sp>
      <p:sp>
        <p:nvSpPr>
          <p:cNvPr id="45" name="Oval 44">
            <a:extLst>
              <a:ext uri="{FF2B5EF4-FFF2-40B4-BE49-F238E27FC236}">
                <a16:creationId xmlns:a16="http://schemas.microsoft.com/office/drawing/2014/main" id="{EB596FA9-0BD0-43BC-8D17-97A89DFC9D09}"/>
              </a:ext>
            </a:extLst>
          </p:cNvPr>
          <p:cNvSpPr/>
          <p:nvPr/>
        </p:nvSpPr>
        <p:spPr>
          <a:xfrm>
            <a:off x="226914" y="3231556"/>
            <a:ext cx="639193" cy="426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DB Logs</a:t>
            </a:r>
          </a:p>
        </p:txBody>
      </p:sp>
      <p:sp>
        <p:nvSpPr>
          <p:cNvPr id="46" name="TextBox 45">
            <a:extLst>
              <a:ext uri="{FF2B5EF4-FFF2-40B4-BE49-F238E27FC236}">
                <a16:creationId xmlns:a16="http://schemas.microsoft.com/office/drawing/2014/main" id="{72A3DA39-FDBF-4ADC-B10B-87BE670FC4A5}"/>
              </a:ext>
            </a:extLst>
          </p:cNvPr>
          <p:cNvSpPr txBox="1"/>
          <p:nvPr/>
        </p:nvSpPr>
        <p:spPr>
          <a:xfrm>
            <a:off x="4388510" y="3949146"/>
            <a:ext cx="697627" cy="400110"/>
          </a:xfrm>
          <a:prstGeom prst="rect">
            <a:avLst/>
          </a:prstGeom>
          <a:noFill/>
        </p:spPr>
        <p:txBody>
          <a:bodyPr wrap="none" rtlCol="0">
            <a:spAutoFit/>
          </a:bodyPr>
          <a:lstStyle/>
          <a:p>
            <a:r>
              <a:rPr lang="en-US" sz="1000" dirty="0"/>
              <a:t>Financial</a:t>
            </a:r>
          </a:p>
          <a:p>
            <a:r>
              <a:rPr lang="en-US" sz="1000" dirty="0"/>
              <a:t>Reporting</a:t>
            </a:r>
          </a:p>
        </p:txBody>
      </p:sp>
      <p:sp>
        <p:nvSpPr>
          <p:cNvPr id="47" name="TextBox 46">
            <a:extLst>
              <a:ext uri="{FF2B5EF4-FFF2-40B4-BE49-F238E27FC236}">
                <a16:creationId xmlns:a16="http://schemas.microsoft.com/office/drawing/2014/main" id="{01E65C8C-961E-4CDC-A12B-C8715087F26C}"/>
              </a:ext>
            </a:extLst>
          </p:cNvPr>
          <p:cNvSpPr txBox="1"/>
          <p:nvPr/>
        </p:nvSpPr>
        <p:spPr>
          <a:xfrm>
            <a:off x="8655728" y="4064094"/>
            <a:ext cx="739305" cy="400110"/>
          </a:xfrm>
          <a:prstGeom prst="rect">
            <a:avLst/>
          </a:prstGeom>
          <a:noFill/>
        </p:spPr>
        <p:txBody>
          <a:bodyPr wrap="none" rtlCol="0">
            <a:spAutoFit/>
          </a:bodyPr>
          <a:lstStyle/>
          <a:p>
            <a:r>
              <a:rPr lang="en-US" sz="1000" dirty="0"/>
              <a:t>Anything</a:t>
            </a:r>
          </a:p>
          <a:p>
            <a:r>
              <a:rPr lang="en-US" sz="1000" dirty="0"/>
              <a:t>Everything</a:t>
            </a:r>
          </a:p>
        </p:txBody>
      </p:sp>
      <p:cxnSp>
        <p:nvCxnSpPr>
          <p:cNvPr id="49" name="Straight Connector 48">
            <a:extLst>
              <a:ext uri="{FF2B5EF4-FFF2-40B4-BE49-F238E27FC236}">
                <a16:creationId xmlns:a16="http://schemas.microsoft.com/office/drawing/2014/main" id="{4F2F3D42-0D36-49F9-8F51-AFA5531F653E}"/>
              </a:ext>
            </a:extLst>
          </p:cNvPr>
          <p:cNvCxnSpPr/>
          <p:nvPr/>
        </p:nvCxnSpPr>
        <p:spPr>
          <a:xfrm>
            <a:off x="5009566" y="1430786"/>
            <a:ext cx="725409"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5109756-DFBA-4D6A-8DE2-E8DC8B1B50E5}"/>
              </a:ext>
            </a:extLst>
          </p:cNvPr>
          <p:cNvSpPr txBox="1"/>
          <p:nvPr/>
        </p:nvSpPr>
        <p:spPr>
          <a:xfrm>
            <a:off x="8859287" y="994299"/>
            <a:ext cx="1025794" cy="369332"/>
          </a:xfrm>
          <a:prstGeom prst="rect">
            <a:avLst/>
          </a:prstGeom>
          <a:noFill/>
        </p:spPr>
        <p:txBody>
          <a:bodyPr wrap="none" rtlCol="0">
            <a:spAutoFit/>
          </a:bodyPr>
          <a:lstStyle/>
          <a:p>
            <a:r>
              <a:rPr lang="en-US"/>
              <a:t>Analytics</a:t>
            </a:r>
          </a:p>
        </p:txBody>
      </p:sp>
    </p:spTree>
    <p:extLst>
      <p:ext uri="{BB962C8B-B14F-4D97-AF65-F5344CB8AC3E}">
        <p14:creationId xmlns:p14="http://schemas.microsoft.com/office/powerpoint/2010/main" val="214462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07B4-485C-48DC-BCD6-AA74B0BAE833}"/>
              </a:ext>
            </a:extLst>
          </p:cNvPr>
          <p:cNvSpPr>
            <a:spLocks noGrp="1"/>
          </p:cNvSpPr>
          <p:nvPr>
            <p:ph type="title"/>
          </p:nvPr>
        </p:nvSpPr>
        <p:spPr/>
        <p:txBody>
          <a:bodyPr/>
          <a:lstStyle/>
          <a:p>
            <a:r>
              <a:rPr lang="en-US" dirty="0"/>
              <a:t>The Simulator</a:t>
            </a:r>
          </a:p>
        </p:txBody>
      </p:sp>
      <p:pic>
        <p:nvPicPr>
          <p:cNvPr id="5" name="Picture 4">
            <a:extLst>
              <a:ext uri="{FF2B5EF4-FFF2-40B4-BE49-F238E27FC236}">
                <a16:creationId xmlns:a16="http://schemas.microsoft.com/office/drawing/2014/main" id="{E4165201-7FF1-4261-8839-C53EC398E8BB}"/>
              </a:ext>
            </a:extLst>
          </p:cNvPr>
          <p:cNvPicPr>
            <a:picLocks noChangeAspect="1"/>
          </p:cNvPicPr>
          <p:nvPr/>
        </p:nvPicPr>
        <p:blipFill>
          <a:blip r:embed="rId2"/>
          <a:stretch>
            <a:fillRect/>
          </a:stretch>
        </p:blipFill>
        <p:spPr>
          <a:xfrm>
            <a:off x="466621" y="2347913"/>
            <a:ext cx="2400508" cy="525826"/>
          </a:xfrm>
          <a:prstGeom prst="rect">
            <a:avLst/>
          </a:prstGeom>
        </p:spPr>
      </p:pic>
      <p:pic>
        <p:nvPicPr>
          <p:cNvPr id="7" name="Picture 6">
            <a:extLst>
              <a:ext uri="{FF2B5EF4-FFF2-40B4-BE49-F238E27FC236}">
                <a16:creationId xmlns:a16="http://schemas.microsoft.com/office/drawing/2014/main" id="{CC3AFA0C-FB05-4A4B-B2A0-9AF8B196DCCF}"/>
              </a:ext>
            </a:extLst>
          </p:cNvPr>
          <p:cNvPicPr>
            <a:picLocks noChangeAspect="1"/>
          </p:cNvPicPr>
          <p:nvPr/>
        </p:nvPicPr>
        <p:blipFill>
          <a:blip r:embed="rId3"/>
          <a:stretch>
            <a:fillRect/>
          </a:stretch>
        </p:blipFill>
        <p:spPr>
          <a:xfrm>
            <a:off x="3327725" y="2216514"/>
            <a:ext cx="2202149" cy="1984011"/>
          </a:xfrm>
          <a:prstGeom prst="rect">
            <a:avLst/>
          </a:prstGeom>
        </p:spPr>
      </p:pic>
      <p:sp>
        <p:nvSpPr>
          <p:cNvPr id="8" name="TextBox 7">
            <a:extLst>
              <a:ext uri="{FF2B5EF4-FFF2-40B4-BE49-F238E27FC236}">
                <a16:creationId xmlns:a16="http://schemas.microsoft.com/office/drawing/2014/main" id="{B1C6B8D6-3089-4810-8721-1810B9524DBF}"/>
              </a:ext>
            </a:extLst>
          </p:cNvPr>
          <p:cNvSpPr txBox="1"/>
          <p:nvPr/>
        </p:nvSpPr>
        <p:spPr>
          <a:xfrm>
            <a:off x="3424105" y="1570183"/>
            <a:ext cx="2105769" cy="646331"/>
          </a:xfrm>
          <a:prstGeom prst="rect">
            <a:avLst/>
          </a:prstGeom>
          <a:noFill/>
        </p:spPr>
        <p:txBody>
          <a:bodyPr wrap="none" rtlCol="0">
            <a:spAutoFit/>
          </a:bodyPr>
          <a:lstStyle/>
          <a:p>
            <a:r>
              <a:rPr lang="en-US" dirty="0"/>
              <a:t>These files must all</a:t>
            </a:r>
          </a:p>
          <a:p>
            <a:r>
              <a:rPr lang="en-US" dirty="0"/>
              <a:t>Be in same directory</a:t>
            </a:r>
          </a:p>
        </p:txBody>
      </p:sp>
      <p:sp>
        <p:nvSpPr>
          <p:cNvPr id="9" name="TextBox 8">
            <a:extLst>
              <a:ext uri="{FF2B5EF4-FFF2-40B4-BE49-F238E27FC236}">
                <a16:creationId xmlns:a16="http://schemas.microsoft.com/office/drawing/2014/main" id="{F739514E-F1F1-4B6D-8188-CC9870ACE2A1}"/>
              </a:ext>
            </a:extLst>
          </p:cNvPr>
          <p:cNvSpPr txBox="1"/>
          <p:nvPr/>
        </p:nvSpPr>
        <p:spPr>
          <a:xfrm>
            <a:off x="590550" y="1717821"/>
            <a:ext cx="2017347" cy="369332"/>
          </a:xfrm>
          <a:prstGeom prst="rect">
            <a:avLst/>
          </a:prstGeom>
          <a:noFill/>
        </p:spPr>
        <p:txBody>
          <a:bodyPr wrap="none" rtlCol="0">
            <a:spAutoFit/>
          </a:bodyPr>
          <a:lstStyle/>
          <a:p>
            <a:r>
              <a:rPr lang="en-US" dirty="0"/>
              <a:t>Launches Simulator</a:t>
            </a:r>
          </a:p>
        </p:txBody>
      </p:sp>
      <p:sp>
        <p:nvSpPr>
          <p:cNvPr id="10" name="TextBox 9">
            <a:extLst>
              <a:ext uri="{FF2B5EF4-FFF2-40B4-BE49-F238E27FC236}">
                <a16:creationId xmlns:a16="http://schemas.microsoft.com/office/drawing/2014/main" id="{202CFF84-F4BF-438A-912A-FD3CCADC504A}"/>
              </a:ext>
            </a:extLst>
          </p:cNvPr>
          <p:cNvSpPr txBox="1"/>
          <p:nvPr/>
        </p:nvSpPr>
        <p:spPr>
          <a:xfrm>
            <a:off x="6886575" y="1690688"/>
            <a:ext cx="1783245" cy="369332"/>
          </a:xfrm>
          <a:prstGeom prst="rect">
            <a:avLst/>
          </a:prstGeom>
          <a:noFill/>
        </p:spPr>
        <p:txBody>
          <a:bodyPr wrap="none" rtlCol="0">
            <a:spAutoFit/>
          </a:bodyPr>
          <a:lstStyle/>
          <a:p>
            <a:r>
              <a:rPr lang="en-US" dirty="0"/>
              <a:t>Add the  </a:t>
            </a:r>
            <a:r>
              <a:rPr lang="en-US" dirty="0" err="1"/>
              <a:t>vce</a:t>
            </a:r>
            <a:r>
              <a:rPr lang="en-US" dirty="0"/>
              <a:t> files</a:t>
            </a:r>
          </a:p>
        </p:txBody>
      </p:sp>
      <p:pic>
        <p:nvPicPr>
          <p:cNvPr id="12" name="Picture 11">
            <a:extLst>
              <a:ext uri="{FF2B5EF4-FFF2-40B4-BE49-F238E27FC236}">
                <a16:creationId xmlns:a16="http://schemas.microsoft.com/office/drawing/2014/main" id="{56823C58-9BA3-4D55-BBF0-8C2B0B9439B4}"/>
              </a:ext>
            </a:extLst>
          </p:cNvPr>
          <p:cNvPicPr>
            <a:picLocks noChangeAspect="1"/>
          </p:cNvPicPr>
          <p:nvPr/>
        </p:nvPicPr>
        <p:blipFill>
          <a:blip r:embed="rId4"/>
          <a:stretch>
            <a:fillRect/>
          </a:stretch>
        </p:blipFill>
        <p:spPr>
          <a:xfrm>
            <a:off x="6447977" y="3201861"/>
            <a:ext cx="5593565" cy="1821338"/>
          </a:xfrm>
          <a:prstGeom prst="rect">
            <a:avLst/>
          </a:prstGeom>
        </p:spPr>
      </p:pic>
      <p:sp>
        <p:nvSpPr>
          <p:cNvPr id="13" name="TextBox 12">
            <a:extLst>
              <a:ext uri="{FF2B5EF4-FFF2-40B4-BE49-F238E27FC236}">
                <a16:creationId xmlns:a16="http://schemas.microsoft.com/office/drawing/2014/main" id="{EF8AB5B3-C02D-4F20-BE6A-F051E3B0BAD7}"/>
              </a:ext>
            </a:extLst>
          </p:cNvPr>
          <p:cNvSpPr txBox="1"/>
          <p:nvPr/>
        </p:nvSpPr>
        <p:spPr>
          <a:xfrm>
            <a:off x="1666875" y="5314950"/>
            <a:ext cx="6912598" cy="369332"/>
          </a:xfrm>
          <a:prstGeom prst="rect">
            <a:avLst/>
          </a:prstGeom>
          <a:noFill/>
        </p:spPr>
        <p:txBody>
          <a:bodyPr wrap="none" rtlCol="0">
            <a:spAutoFit/>
          </a:bodyPr>
          <a:lstStyle/>
          <a:p>
            <a:r>
              <a:rPr lang="en-US" dirty="0"/>
              <a:t>Send me a </a:t>
            </a:r>
            <a:r>
              <a:rPr lang="en-US" dirty="0" err="1"/>
              <a:t>gmail</a:t>
            </a:r>
            <a:r>
              <a:rPr lang="en-US" dirty="0"/>
              <a:t> email and I will send you link to simulator, and </a:t>
            </a:r>
            <a:r>
              <a:rPr lang="en-US" dirty="0" err="1"/>
              <a:t>vce</a:t>
            </a:r>
            <a:r>
              <a:rPr lang="en-US" dirty="0"/>
              <a:t> files</a:t>
            </a:r>
          </a:p>
        </p:txBody>
      </p:sp>
      <p:pic>
        <p:nvPicPr>
          <p:cNvPr id="15" name="Picture 14">
            <a:extLst>
              <a:ext uri="{FF2B5EF4-FFF2-40B4-BE49-F238E27FC236}">
                <a16:creationId xmlns:a16="http://schemas.microsoft.com/office/drawing/2014/main" id="{0EEC5112-7C49-4B71-BDFA-2D64E4018603}"/>
              </a:ext>
            </a:extLst>
          </p:cNvPr>
          <p:cNvPicPr>
            <a:picLocks noChangeAspect="1"/>
          </p:cNvPicPr>
          <p:nvPr/>
        </p:nvPicPr>
        <p:blipFill>
          <a:blip r:embed="rId5"/>
          <a:stretch>
            <a:fillRect/>
          </a:stretch>
        </p:blipFill>
        <p:spPr>
          <a:xfrm>
            <a:off x="6730438" y="2084691"/>
            <a:ext cx="3010161" cy="1089754"/>
          </a:xfrm>
          <a:prstGeom prst="rect">
            <a:avLst/>
          </a:prstGeom>
        </p:spPr>
      </p:pic>
      <p:sp>
        <p:nvSpPr>
          <p:cNvPr id="16" name="Rectangle: Rounded Corners 15">
            <a:extLst>
              <a:ext uri="{FF2B5EF4-FFF2-40B4-BE49-F238E27FC236}">
                <a16:creationId xmlns:a16="http://schemas.microsoft.com/office/drawing/2014/main" id="{20F8DAC4-63F5-487F-931A-52864D979850}"/>
              </a:ext>
            </a:extLst>
          </p:cNvPr>
          <p:cNvSpPr/>
          <p:nvPr/>
        </p:nvSpPr>
        <p:spPr>
          <a:xfrm>
            <a:off x="7146524" y="2629568"/>
            <a:ext cx="408373" cy="244171"/>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3DF24875-958B-4561-9DCF-2300D6ACE58C}"/>
              </a:ext>
            </a:extLst>
          </p:cNvPr>
          <p:cNvSpPr/>
          <p:nvPr/>
        </p:nvSpPr>
        <p:spPr>
          <a:xfrm>
            <a:off x="6818512" y="2445166"/>
            <a:ext cx="408373" cy="244171"/>
          </a:xfrm>
          <a:prstGeom prst="roundRect">
            <a:avLst>
              <a:gd name="adj" fmla="val 28370"/>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1536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516A8-1AF2-4492-A7E0-B4879DC70AEE}"/>
              </a:ext>
            </a:extLst>
          </p:cNvPr>
          <p:cNvSpPr txBox="1"/>
          <p:nvPr/>
        </p:nvSpPr>
        <p:spPr>
          <a:xfrm>
            <a:off x="5015883" y="2876365"/>
            <a:ext cx="1646605" cy="1384995"/>
          </a:xfrm>
          <a:prstGeom prst="rect">
            <a:avLst/>
          </a:prstGeom>
          <a:noFill/>
        </p:spPr>
        <p:txBody>
          <a:bodyPr wrap="none" rtlCol="0">
            <a:spAutoFit/>
          </a:bodyPr>
          <a:lstStyle/>
          <a:p>
            <a:r>
              <a:rPr lang="en-US" sz="8400" dirty="0"/>
              <a:t>FIN</a:t>
            </a:r>
          </a:p>
        </p:txBody>
      </p:sp>
    </p:spTree>
    <p:extLst>
      <p:ext uri="{BB962C8B-B14F-4D97-AF65-F5344CB8AC3E}">
        <p14:creationId xmlns:p14="http://schemas.microsoft.com/office/powerpoint/2010/main" val="192758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272050-5AF0-4E0C-A9E9-0FE84A721531}"/>
              </a:ext>
            </a:extLst>
          </p:cNvPr>
          <p:cNvPicPr>
            <a:picLocks noChangeAspect="1"/>
          </p:cNvPicPr>
          <p:nvPr/>
        </p:nvPicPr>
        <p:blipFill>
          <a:blip r:embed="rId2"/>
          <a:stretch>
            <a:fillRect/>
          </a:stretch>
        </p:blipFill>
        <p:spPr>
          <a:xfrm>
            <a:off x="196362" y="228600"/>
            <a:ext cx="11693923" cy="6343649"/>
          </a:xfrm>
          <a:prstGeom prst="rect">
            <a:avLst/>
          </a:prstGeom>
        </p:spPr>
      </p:pic>
    </p:spTree>
    <p:extLst>
      <p:ext uri="{BB962C8B-B14F-4D97-AF65-F5344CB8AC3E}">
        <p14:creationId xmlns:p14="http://schemas.microsoft.com/office/powerpoint/2010/main" val="325301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BDA639-9CB4-4ED4-8586-AB08CBB0FFA1}"/>
              </a:ext>
            </a:extLst>
          </p:cNvPr>
          <p:cNvPicPr>
            <a:picLocks noChangeAspect="1"/>
          </p:cNvPicPr>
          <p:nvPr/>
        </p:nvPicPr>
        <p:blipFill>
          <a:blip r:embed="rId2"/>
          <a:stretch>
            <a:fillRect/>
          </a:stretch>
        </p:blipFill>
        <p:spPr>
          <a:xfrm>
            <a:off x="1615051" y="1866764"/>
            <a:ext cx="8961897" cy="3124471"/>
          </a:xfrm>
          <a:prstGeom prst="rect">
            <a:avLst/>
          </a:prstGeom>
        </p:spPr>
      </p:pic>
      <p:sp>
        <p:nvSpPr>
          <p:cNvPr id="2" name="TextBox 1">
            <a:extLst>
              <a:ext uri="{FF2B5EF4-FFF2-40B4-BE49-F238E27FC236}">
                <a16:creationId xmlns:a16="http://schemas.microsoft.com/office/drawing/2014/main" id="{90DCC475-055D-4C5D-A7B4-98A227E2BCD9}"/>
              </a:ext>
            </a:extLst>
          </p:cNvPr>
          <p:cNvSpPr txBox="1"/>
          <p:nvPr/>
        </p:nvSpPr>
        <p:spPr>
          <a:xfrm>
            <a:off x="4455371" y="4425796"/>
            <a:ext cx="1878591" cy="369332"/>
          </a:xfrm>
          <a:prstGeom prst="rect">
            <a:avLst/>
          </a:prstGeom>
          <a:noFill/>
        </p:spPr>
        <p:txBody>
          <a:bodyPr wrap="none" rtlCol="0">
            <a:spAutoFit/>
          </a:bodyPr>
          <a:lstStyle/>
          <a:p>
            <a:r>
              <a:rPr lang="en-US" dirty="0"/>
              <a:t>Azure App Service</a:t>
            </a:r>
          </a:p>
        </p:txBody>
      </p:sp>
      <p:sp>
        <p:nvSpPr>
          <p:cNvPr id="4" name="TextBox 3">
            <a:extLst>
              <a:ext uri="{FF2B5EF4-FFF2-40B4-BE49-F238E27FC236}">
                <a16:creationId xmlns:a16="http://schemas.microsoft.com/office/drawing/2014/main" id="{6FD03A69-4F4A-4ED7-B283-151724DB323C}"/>
              </a:ext>
            </a:extLst>
          </p:cNvPr>
          <p:cNvSpPr txBox="1"/>
          <p:nvPr/>
        </p:nvSpPr>
        <p:spPr>
          <a:xfrm>
            <a:off x="4482005" y="2576608"/>
            <a:ext cx="1685718" cy="369332"/>
          </a:xfrm>
          <a:prstGeom prst="rect">
            <a:avLst/>
          </a:prstGeom>
          <a:noFill/>
        </p:spPr>
        <p:txBody>
          <a:bodyPr wrap="none" rtlCol="0">
            <a:spAutoFit/>
          </a:bodyPr>
          <a:lstStyle/>
          <a:p>
            <a:r>
              <a:rPr lang="en-US" dirty="0"/>
              <a:t>Azure Functions</a:t>
            </a:r>
          </a:p>
        </p:txBody>
      </p:sp>
      <p:sp>
        <p:nvSpPr>
          <p:cNvPr id="5" name="TextBox 4">
            <a:extLst>
              <a:ext uri="{FF2B5EF4-FFF2-40B4-BE49-F238E27FC236}">
                <a16:creationId xmlns:a16="http://schemas.microsoft.com/office/drawing/2014/main" id="{F9CAFD8D-80B7-43A8-9330-4782469586A6}"/>
              </a:ext>
            </a:extLst>
          </p:cNvPr>
          <p:cNvSpPr txBox="1"/>
          <p:nvPr/>
        </p:nvSpPr>
        <p:spPr>
          <a:xfrm>
            <a:off x="4455371" y="3160585"/>
            <a:ext cx="1755609" cy="369332"/>
          </a:xfrm>
          <a:prstGeom prst="rect">
            <a:avLst/>
          </a:prstGeom>
          <a:noFill/>
        </p:spPr>
        <p:txBody>
          <a:bodyPr wrap="none" rtlCol="0">
            <a:spAutoFit/>
          </a:bodyPr>
          <a:lstStyle/>
          <a:p>
            <a:r>
              <a:rPr lang="en-US" dirty="0"/>
              <a:t>Azure Databricks</a:t>
            </a:r>
          </a:p>
        </p:txBody>
      </p:sp>
      <p:sp>
        <p:nvSpPr>
          <p:cNvPr id="6" name="TextBox 5">
            <a:extLst>
              <a:ext uri="{FF2B5EF4-FFF2-40B4-BE49-F238E27FC236}">
                <a16:creationId xmlns:a16="http://schemas.microsoft.com/office/drawing/2014/main" id="{6912DE61-2B3F-4866-829D-B42245D21CC1}"/>
              </a:ext>
            </a:extLst>
          </p:cNvPr>
          <p:cNvSpPr txBox="1"/>
          <p:nvPr/>
        </p:nvSpPr>
        <p:spPr>
          <a:xfrm>
            <a:off x="4455371" y="3655784"/>
            <a:ext cx="1888466" cy="646331"/>
          </a:xfrm>
          <a:prstGeom prst="rect">
            <a:avLst/>
          </a:prstGeom>
          <a:noFill/>
        </p:spPr>
        <p:txBody>
          <a:bodyPr wrap="none" rtlCol="0">
            <a:spAutoFit/>
          </a:bodyPr>
          <a:lstStyle/>
          <a:p>
            <a:r>
              <a:rPr lang="en-US" dirty="0"/>
              <a:t>Azure Application </a:t>
            </a:r>
          </a:p>
          <a:p>
            <a:r>
              <a:rPr lang="en-US" dirty="0"/>
              <a:t>Insights</a:t>
            </a:r>
          </a:p>
        </p:txBody>
      </p:sp>
    </p:spTree>
    <p:extLst>
      <p:ext uri="{BB962C8B-B14F-4D97-AF65-F5344CB8AC3E}">
        <p14:creationId xmlns:p14="http://schemas.microsoft.com/office/powerpoint/2010/main" val="24626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B9E07-F312-4733-B923-D28E4442EC44}"/>
              </a:ext>
            </a:extLst>
          </p:cNvPr>
          <p:cNvPicPr>
            <a:picLocks noChangeAspect="1"/>
          </p:cNvPicPr>
          <p:nvPr/>
        </p:nvPicPr>
        <p:blipFill>
          <a:blip r:embed="rId2"/>
          <a:stretch>
            <a:fillRect/>
          </a:stretch>
        </p:blipFill>
        <p:spPr>
          <a:xfrm>
            <a:off x="355893" y="230413"/>
            <a:ext cx="10517635" cy="2817587"/>
          </a:xfrm>
          <a:prstGeom prst="rect">
            <a:avLst/>
          </a:prstGeom>
        </p:spPr>
      </p:pic>
      <p:pic>
        <p:nvPicPr>
          <p:cNvPr id="6" name="Picture 5">
            <a:extLst>
              <a:ext uri="{FF2B5EF4-FFF2-40B4-BE49-F238E27FC236}">
                <a16:creationId xmlns:a16="http://schemas.microsoft.com/office/drawing/2014/main" id="{6B113ACC-0586-4A6C-8510-19BFD1F1276A}"/>
              </a:ext>
            </a:extLst>
          </p:cNvPr>
          <p:cNvPicPr>
            <a:picLocks noChangeAspect="1"/>
          </p:cNvPicPr>
          <p:nvPr/>
        </p:nvPicPr>
        <p:blipFill>
          <a:blip r:embed="rId3"/>
          <a:stretch>
            <a:fillRect/>
          </a:stretch>
        </p:blipFill>
        <p:spPr>
          <a:xfrm>
            <a:off x="0" y="3161244"/>
            <a:ext cx="12192000" cy="1754712"/>
          </a:xfrm>
          <a:prstGeom prst="rect">
            <a:avLst/>
          </a:prstGeom>
        </p:spPr>
      </p:pic>
      <p:sp>
        <p:nvSpPr>
          <p:cNvPr id="7" name="TextBox 6">
            <a:extLst>
              <a:ext uri="{FF2B5EF4-FFF2-40B4-BE49-F238E27FC236}">
                <a16:creationId xmlns:a16="http://schemas.microsoft.com/office/drawing/2014/main" id="{82C68661-4BCB-4D92-AD67-96816C5856B7}"/>
              </a:ext>
            </a:extLst>
          </p:cNvPr>
          <p:cNvSpPr txBox="1"/>
          <p:nvPr/>
        </p:nvSpPr>
        <p:spPr>
          <a:xfrm>
            <a:off x="619125" y="5229225"/>
            <a:ext cx="10822899" cy="1477328"/>
          </a:xfrm>
          <a:prstGeom prst="rect">
            <a:avLst/>
          </a:prstGeom>
          <a:solidFill>
            <a:srgbClr val="00B0F0"/>
          </a:solidFill>
        </p:spPr>
        <p:txBody>
          <a:bodyPr wrap="none" rtlCol="0">
            <a:spAutoFit/>
          </a:bodyPr>
          <a:lstStyle/>
          <a:p>
            <a:r>
              <a:rPr lang="en-US" dirty="0"/>
              <a:t>Tips:  Lots of SaaS, PaaS, and IaaS questions on the exam, a key topic</a:t>
            </a:r>
          </a:p>
          <a:p>
            <a:r>
              <a:rPr lang="en-US" dirty="0"/>
              <a:t>Understand that IaaS requires HW and/or storage – </a:t>
            </a:r>
            <a:r>
              <a:rPr lang="en-US" dirty="0" err="1"/>
              <a:t>ie</a:t>
            </a:r>
            <a:r>
              <a:rPr lang="en-US" dirty="0"/>
              <a:t>  VM, or Storage = IaaS</a:t>
            </a:r>
          </a:p>
          <a:p>
            <a:br>
              <a:rPr lang="en-US" dirty="0"/>
            </a:br>
            <a:r>
              <a:rPr lang="en-US" dirty="0"/>
              <a:t>SaaS examples:  Gmail</a:t>
            </a:r>
          </a:p>
          <a:p>
            <a:r>
              <a:rPr lang="en-US" dirty="0"/>
              <a:t>PaaS examples:  Web App – They provide OS, and they provide the DMBS, you customize it with tables and queries</a:t>
            </a:r>
          </a:p>
        </p:txBody>
      </p:sp>
      <p:pic>
        <p:nvPicPr>
          <p:cNvPr id="9" name="Picture 8">
            <a:extLst>
              <a:ext uri="{FF2B5EF4-FFF2-40B4-BE49-F238E27FC236}">
                <a16:creationId xmlns:a16="http://schemas.microsoft.com/office/drawing/2014/main" id="{5EAA83ED-49E0-4D65-ACE0-79D5DAB0FD99}"/>
              </a:ext>
            </a:extLst>
          </p:cNvPr>
          <p:cNvPicPr>
            <a:picLocks noChangeAspect="1"/>
          </p:cNvPicPr>
          <p:nvPr/>
        </p:nvPicPr>
        <p:blipFill>
          <a:blip r:embed="rId4"/>
          <a:stretch>
            <a:fillRect/>
          </a:stretch>
        </p:blipFill>
        <p:spPr>
          <a:xfrm>
            <a:off x="7821227" y="1639206"/>
            <a:ext cx="3472877" cy="1306866"/>
          </a:xfrm>
          <a:prstGeom prst="rect">
            <a:avLst/>
          </a:prstGeom>
        </p:spPr>
      </p:pic>
      <p:cxnSp>
        <p:nvCxnSpPr>
          <p:cNvPr id="3" name="Straight Connector 2">
            <a:extLst>
              <a:ext uri="{FF2B5EF4-FFF2-40B4-BE49-F238E27FC236}">
                <a16:creationId xmlns:a16="http://schemas.microsoft.com/office/drawing/2014/main" id="{755D191E-687B-4547-AE27-113E6E690F3C}"/>
              </a:ext>
            </a:extLst>
          </p:cNvPr>
          <p:cNvCxnSpPr/>
          <p:nvPr/>
        </p:nvCxnSpPr>
        <p:spPr>
          <a:xfrm>
            <a:off x="4651899" y="1038688"/>
            <a:ext cx="31693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34D435-720A-41AB-AD8B-4A67D451671D}"/>
              </a:ext>
            </a:extLst>
          </p:cNvPr>
          <p:cNvCxnSpPr>
            <a:cxnSpLocks/>
          </p:cNvCxnSpPr>
          <p:nvPr/>
        </p:nvCxnSpPr>
        <p:spPr>
          <a:xfrm>
            <a:off x="7415814" y="1639206"/>
            <a:ext cx="0" cy="890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CFF47F-60A8-4CAC-AF18-72DDD3B6AC48}"/>
              </a:ext>
            </a:extLst>
          </p:cNvPr>
          <p:cNvSpPr txBox="1"/>
          <p:nvPr/>
        </p:nvSpPr>
        <p:spPr>
          <a:xfrm>
            <a:off x="7263368" y="2585618"/>
            <a:ext cx="30489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CC7F5D58-1AE6-4E8A-A33F-23FC6A06A694}"/>
              </a:ext>
            </a:extLst>
          </p:cNvPr>
          <p:cNvSpPr txBox="1"/>
          <p:nvPr/>
        </p:nvSpPr>
        <p:spPr>
          <a:xfrm>
            <a:off x="6733712" y="1101586"/>
            <a:ext cx="1435223" cy="369332"/>
          </a:xfrm>
          <a:prstGeom prst="rect">
            <a:avLst/>
          </a:prstGeom>
          <a:noFill/>
        </p:spPr>
        <p:txBody>
          <a:bodyPr wrap="square" rtlCol="0">
            <a:spAutoFit/>
          </a:bodyPr>
          <a:lstStyle/>
          <a:p>
            <a:r>
              <a:rPr lang="en-US" dirty="0"/>
              <a:t>Admin effort</a:t>
            </a:r>
          </a:p>
        </p:txBody>
      </p:sp>
      <p:sp>
        <p:nvSpPr>
          <p:cNvPr id="13" name="TextBox 12">
            <a:extLst>
              <a:ext uri="{FF2B5EF4-FFF2-40B4-BE49-F238E27FC236}">
                <a16:creationId xmlns:a16="http://schemas.microsoft.com/office/drawing/2014/main" id="{68E45735-86C1-43C1-9903-A30AA561D168}"/>
              </a:ext>
            </a:extLst>
          </p:cNvPr>
          <p:cNvSpPr txBox="1"/>
          <p:nvPr/>
        </p:nvSpPr>
        <p:spPr>
          <a:xfrm>
            <a:off x="7091943" y="1624203"/>
            <a:ext cx="665567" cy="369332"/>
          </a:xfrm>
          <a:prstGeom prst="rect">
            <a:avLst/>
          </a:prstGeom>
          <a:noFill/>
        </p:spPr>
        <p:txBody>
          <a:bodyPr wrap="none" rtlCol="0">
            <a:spAutoFit/>
          </a:bodyPr>
          <a:lstStyle/>
          <a:p>
            <a:r>
              <a:rPr lang="en-US" dirty="0"/>
              <a:t>none</a:t>
            </a:r>
          </a:p>
        </p:txBody>
      </p:sp>
      <p:sp>
        <p:nvSpPr>
          <p:cNvPr id="14" name="TextBox 13">
            <a:extLst>
              <a:ext uri="{FF2B5EF4-FFF2-40B4-BE49-F238E27FC236}">
                <a16:creationId xmlns:a16="http://schemas.microsoft.com/office/drawing/2014/main" id="{13AA6FA7-64B2-452A-9B65-8B66BE08691C}"/>
              </a:ext>
            </a:extLst>
          </p:cNvPr>
          <p:cNvSpPr txBox="1"/>
          <p:nvPr/>
        </p:nvSpPr>
        <p:spPr>
          <a:xfrm>
            <a:off x="7103312" y="1960779"/>
            <a:ext cx="696024" cy="369332"/>
          </a:xfrm>
          <a:prstGeom prst="rect">
            <a:avLst/>
          </a:prstGeom>
          <a:noFill/>
        </p:spPr>
        <p:txBody>
          <a:bodyPr wrap="none" rtlCol="0">
            <a:spAutoFit/>
          </a:bodyPr>
          <a:lstStyle/>
          <a:p>
            <a:r>
              <a:rPr lang="en-US" dirty="0"/>
              <a:t>some</a:t>
            </a:r>
          </a:p>
        </p:txBody>
      </p:sp>
      <p:sp>
        <p:nvSpPr>
          <p:cNvPr id="15" name="TextBox 14">
            <a:extLst>
              <a:ext uri="{FF2B5EF4-FFF2-40B4-BE49-F238E27FC236}">
                <a16:creationId xmlns:a16="http://schemas.microsoft.com/office/drawing/2014/main" id="{0B41DEF1-173D-4210-8FB6-148A4F02E861}"/>
              </a:ext>
            </a:extLst>
          </p:cNvPr>
          <p:cNvSpPr txBox="1"/>
          <p:nvPr/>
        </p:nvSpPr>
        <p:spPr>
          <a:xfrm>
            <a:off x="7011352" y="2202067"/>
            <a:ext cx="736292" cy="369332"/>
          </a:xfrm>
          <a:prstGeom prst="rect">
            <a:avLst/>
          </a:prstGeom>
          <a:noFill/>
        </p:spPr>
        <p:txBody>
          <a:bodyPr wrap="none" rtlCol="0">
            <a:spAutoFit/>
          </a:bodyPr>
          <a:lstStyle/>
          <a:p>
            <a:r>
              <a:rPr lang="en-US" dirty="0"/>
              <a:t> more</a:t>
            </a:r>
          </a:p>
        </p:txBody>
      </p:sp>
    </p:spTree>
    <p:extLst>
      <p:ext uri="{BB962C8B-B14F-4D97-AF65-F5344CB8AC3E}">
        <p14:creationId xmlns:p14="http://schemas.microsoft.com/office/powerpoint/2010/main" val="93959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BF3D56-A401-419F-9606-2CF440969B3A}"/>
              </a:ext>
            </a:extLst>
          </p:cNvPr>
          <p:cNvPicPr>
            <a:picLocks noChangeAspect="1"/>
          </p:cNvPicPr>
          <p:nvPr/>
        </p:nvPicPr>
        <p:blipFill>
          <a:blip r:embed="rId2"/>
          <a:stretch>
            <a:fillRect/>
          </a:stretch>
        </p:blipFill>
        <p:spPr>
          <a:xfrm>
            <a:off x="457181" y="485775"/>
            <a:ext cx="11264628" cy="5111303"/>
          </a:xfrm>
          <a:prstGeom prst="rect">
            <a:avLst/>
          </a:prstGeom>
        </p:spPr>
      </p:pic>
      <p:cxnSp>
        <p:nvCxnSpPr>
          <p:cNvPr id="7" name="Straight Arrow Connector 6">
            <a:extLst>
              <a:ext uri="{FF2B5EF4-FFF2-40B4-BE49-F238E27FC236}">
                <a16:creationId xmlns:a16="http://schemas.microsoft.com/office/drawing/2014/main" id="{F2C3283E-353A-4D16-B754-7F43F302FD30}"/>
              </a:ext>
            </a:extLst>
          </p:cNvPr>
          <p:cNvCxnSpPr/>
          <p:nvPr/>
        </p:nvCxnSpPr>
        <p:spPr>
          <a:xfrm>
            <a:off x="2933700" y="3429000"/>
            <a:ext cx="5810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FE0C6C-935D-41C3-837F-5480DB97337D}"/>
              </a:ext>
            </a:extLst>
          </p:cNvPr>
          <p:cNvCxnSpPr/>
          <p:nvPr/>
        </p:nvCxnSpPr>
        <p:spPr>
          <a:xfrm>
            <a:off x="2933700" y="2956264"/>
            <a:ext cx="5810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D9C859-FBE3-449E-903B-A1D52ACE3AA7}"/>
              </a:ext>
            </a:extLst>
          </p:cNvPr>
          <p:cNvCxnSpPr/>
          <p:nvPr/>
        </p:nvCxnSpPr>
        <p:spPr>
          <a:xfrm>
            <a:off x="5619565" y="1535837"/>
            <a:ext cx="9055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DC5276-9293-43DF-AF53-6E2FD5202287}"/>
              </a:ext>
            </a:extLst>
          </p:cNvPr>
          <p:cNvSpPr txBox="1"/>
          <p:nvPr/>
        </p:nvSpPr>
        <p:spPr>
          <a:xfrm>
            <a:off x="3746376" y="5690587"/>
            <a:ext cx="1829283" cy="1200329"/>
          </a:xfrm>
          <a:prstGeom prst="rect">
            <a:avLst/>
          </a:prstGeom>
          <a:noFill/>
        </p:spPr>
        <p:txBody>
          <a:bodyPr wrap="none" rtlCol="0">
            <a:spAutoFit/>
          </a:bodyPr>
          <a:lstStyle/>
          <a:p>
            <a:r>
              <a:rPr lang="en-US" dirty="0"/>
              <a:t>Virtual Machine</a:t>
            </a:r>
          </a:p>
          <a:p>
            <a:r>
              <a:rPr lang="en-US" dirty="0"/>
              <a:t>Hard Drive/Space</a:t>
            </a:r>
          </a:p>
          <a:p>
            <a:r>
              <a:rPr lang="en-US" dirty="0"/>
              <a:t>DBMS (you install</a:t>
            </a:r>
          </a:p>
          <a:p>
            <a:r>
              <a:rPr lang="en-US" dirty="0"/>
              <a:t>And configure)</a:t>
            </a:r>
          </a:p>
        </p:txBody>
      </p:sp>
      <p:sp>
        <p:nvSpPr>
          <p:cNvPr id="13" name="TextBox 12">
            <a:extLst>
              <a:ext uri="{FF2B5EF4-FFF2-40B4-BE49-F238E27FC236}">
                <a16:creationId xmlns:a16="http://schemas.microsoft.com/office/drawing/2014/main" id="{F549587B-D73D-4C54-BA2B-407822942A4B}"/>
              </a:ext>
            </a:extLst>
          </p:cNvPr>
          <p:cNvSpPr txBox="1"/>
          <p:nvPr/>
        </p:nvSpPr>
        <p:spPr>
          <a:xfrm>
            <a:off x="6525087" y="5690587"/>
            <a:ext cx="1935658" cy="923330"/>
          </a:xfrm>
          <a:prstGeom prst="rect">
            <a:avLst/>
          </a:prstGeom>
          <a:noFill/>
        </p:spPr>
        <p:txBody>
          <a:bodyPr wrap="none" rtlCol="0">
            <a:spAutoFit/>
          </a:bodyPr>
          <a:lstStyle/>
          <a:p>
            <a:r>
              <a:rPr lang="en-US" dirty="0"/>
              <a:t>Azure Cosmos DB,</a:t>
            </a:r>
            <a:br>
              <a:rPr lang="en-US" dirty="0"/>
            </a:br>
            <a:r>
              <a:rPr lang="en-US" dirty="0"/>
              <a:t>App Service, CDN</a:t>
            </a:r>
          </a:p>
          <a:p>
            <a:endParaRPr lang="en-US" dirty="0"/>
          </a:p>
        </p:txBody>
      </p:sp>
      <p:sp>
        <p:nvSpPr>
          <p:cNvPr id="14" name="TextBox 13">
            <a:extLst>
              <a:ext uri="{FF2B5EF4-FFF2-40B4-BE49-F238E27FC236}">
                <a16:creationId xmlns:a16="http://schemas.microsoft.com/office/drawing/2014/main" id="{8BFAABC3-BEDD-4B06-B3C2-D5D02F30D6CB}"/>
              </a:ext>
            </a:extLst>
          </p:cNvPr>
          <p:cNvSpPr txBox="1"/>
          <p:nvPr/>
        </p:nvSpPr>
        <p:spPr>
          <a:xfrm>
            <a:off x="9349665" y="5690587"/>
            <a:ext cx="2061461" cy="1200329"/>
          </a:xfrm>
          <a:prstGeom prst="rect">
            <a:avLst/>
          </a:prstGeom>
          <a:noFill/>
        </p:spPr>
        <p:txBody>
          <a:bodyPr wrap="square" rtlCol="0">
            <a:spAutoFit/>
          </a:bodyPr>
          <a:lstStyle/>
          <a:p>
            <a:r>
              <a:rPr lang="en-US" dirty="0"/>
              <a:t>Email</a:t>
            </a:r>
          </a:p>
          <a:p>
            <a:r>
              <a:rPr lang="en-US" dirty="0"/>
              <a:t>Office (Web)</a:t>
            </a:r>
          </a:p>
          <a:p>
            <a:r>
              <a:rPr lang="en-US" dirty="0"/>
              <a:t>www.Amazon.com</a:t>
            </a:r>
          </a:p>
          <a:p>
            <a:endParaRPr lang="en-US" dirty="0"/>
          </a:p>
        </p:txBody>
      </p:sp>
      <p:sp>
        <p:nvSpPr>
          <p:cNvPr id="15" name="TextBox 14">
            <a:extLst>
              <a:ext uri="{FF2B5EF4-FFF2-40B4-BE49-F238E27FC236}">
                <a16:creationId xmlns:a16="http://schemas.microsoft.com/office/drawing/2014/main" id="{71458A84-DB92-4C39-9935-456BE89E4DA4}"/>
              </a:ext>
            </a:extLst>
          </p:cNvPr>
          <p:cNvSpPr txBox="1"/>
          <p:nvPr/>
        </p:nvSpPr>
        <p:spPr>
          <a:xfrm>
            <a:off x="3620796" y="28714"/>
            <a:ext cx="2080441" cy="646331"/>
          </a:xfrm>
          <a:prstGeom prst="rect">
            <a:avLst/>
          </a:prstGeom>
          <a:noFill/>
        </p:spPr>
        <p:txBody>
          <a:bodyPr wrap="none" rtlCol="0">
            <a:spAutoFit/>
          </a:bodyPr>
          <a:lstStyle/>
          <a:p>
            <a:r>
              <a:rPr lang="en-US" dirty="0"/>
              <a:t>Significant Influence</a:t>
            </a:r>
          </a:p>
          <a:p>
            <a:r>
              <a:rPr lang="en-US" dirty="0"/>
              <a:t>Over Environment</a:t>
            </a:r>
          </a:p>
        </p:txBody>
      </p:sp>
      <p:sp>
        <p:nvSpPr>
          <p:cNvPr id="16" name="TextBox 15">
            <a:extLst>
              <a:ext uri="{FF2B5EF4-FFF2-40B4-BE49-F238E27FC236}">
                <a16:creationId xmlns:a16="http://schemas.microsoft.com/office/drawing/2014/main" id="{F70A205A-FCF7-45D7-BA58-8F61BEC8AB3A}"/>
              </a:ext>
            </a:extLst>
          </p:cNvPr>
          <p:cNvSpPr txBox="1"/>
          <p:nvPr/>
        </p:nvSpPr>
        <p:spPr>
          <a:xfrm>
            <a:off x="6490765" y="-43348"/>
            <a:ext cx="1942968" cy="923330"/>
          </a:xfrm>
          <a:prstGeom prst="rect">
            <a:avLst/>
          </a:prstGeom>
          <a:noFill/>
        </p:spPr>
        <p:txBody>
          <a:bodyPr wrap="none" rtlCol="0">
            <a:spAutoFit/>
          </a:bodyPr>
          <a:lstStyle/>
          <a:p>
            <a:r>
              <a:rPr lang="en-US" dirty="0"/>
              <a:t>Limited Influence</a:t>
            </a:r>
          </a:p>
          <a:p>
            <a:r>
              <a:rPr lang="en-US" dirty="0"/>
              <a:t>Over Environment</a:t>
            </a:r>
          </a:p>
          <a:p>
            <a:r>
              <a:rPr lang="en-US" dirty="0"/>
              <a:t>(Scaling, Location)</a:t>
            </a:r>
          </a:p>
        </p:txBody>
      </p:sp>
      <p:sp>
        <p:nvSpPr>
          <p:cNvPr id="17" name="TextBox 16">
            <a:extLst>
              <a:ext uri="{FF2B5EF4-FFF2-40B4-BE49-F238E27FC236}">
                <a16:creationId xmlns:a16="http://schemas.microsoft.com/office/drawing/2014/main" id="{712D7878-E371-4307-8A01-1531B1A6997C}"/>
              </a:ext>
            </a:extLst>
          </p:cNvPr>
          <p:cNvSpPr txBox="1"/>
          <p:nvPr/>
        </p:nvSpPr>
        <p:spPr>
          <a:xfrm>
            <a:off x="9088985" y="-65921"/>
            <a:ext cx="1891159" cy="646331"/>
          </a:xfrm>
          <a:prstGeom prst="rect">
            <a:avLst/>
          </a:prstGeom>
          <a:noFill/>
        </p:spPr>
        <p:txBody>
          <a:bodyPr wrap="none" rtlCol="0">
            <a:spAutoFit/>
          </a:bodyPr>
          <a:lstStyle/>
          <a:p>
            <a:r>
              <a:rPr lang="en-US" dirty="0"/>
              <a:t>Zero Influence</a:t>
            </a:r>
          </a:p>
          <a:p>
            <a:r>
              <a:rPr lang="en-US" dirty="0"/>
              <a:t>Over Environment</a:t>
            </a:r>
          </a:p>
        </p:txBody>
      </p:sp>
      <p:sp>
        <p:nvSpPr>
          <p:cNvPr id="18" name="TextBox 17">
            <a:extLst>
              <a:ext uri="{FF2B5EF4-FFF2-40B4-BE49-F238E27FC236}">
                <a16:creationId xmlns:a16="http://schemas.microsoft.com/office/drawing/2014/main" id="{44BBB48A-964B-4E3A-AE26-BB07C9568858}"/>
              </a:ext>
            </a:extLst>
          </p:cNvPr>
          <p:cNvSpPr txBox="1"/>
          <p:nvPr/>
        </p:nvSpPr>
        <p:spPr>
          <a:xfrm>
            <a:off x="2843264" y="2646472"/>
            <a:ext cx="523285" cy="369332"/>
          </a:xfrm>
          <a:prstGeom prst="rect">
            <a:avLst/>
          </a:prstGeom>
          <a:noFill/>
        </p:spPr>
        <p:txBody>
          <a:bodyPr wrap="none" rtlCol="0">
            <a:spAutoFit/>
          </a:bodyPr>
          <a:lstStyle/>
          <a:p>
            <a:r>
              <a:rPr lang="en-US" dirty="0"/>
              <a:t>You</a:t>
            </a:r>
          </a:p>
        </p:txBody>
      </p:sp>
      <p:sp>
        <p:nvSpPr>
          <p:cNvPr id="20" name="TextBox 19">
            <a:extLst>
              <a:ext uri="{FF2B5EF4-FFF2-40B4-BE49-F238E27FC236}">
                <a16:creationId xmlns:a16="http://schemas.microsoft.com/office/drawing/2014/main" id="{ECC0629F-38A9-49D2-93E5-DF42035B1018}"/>
              </a:ext>
            </a:extLst>
          </p:cNvPr>
          <p:cNvSpPr txBox="1"/>
          <p:nvPr/>
        </p:nvSpPr>
        <p:spPr>
          <a:xfrm>
            <a:off x="5619565" y="1260922"/>
            <a:ext cx="722314" cy="369332"/>
          </a:xfrm>
          <a:prstGeom prst="rect">
            <a:avLst/>
          </a:prstGeom>
          <a:noFill/>
        </p:spPr>
        <p:txBody>
          <a:bodyPr wrap="none" rtlCol="0">
            <a:spAutoFit/>
          </a:bodyPr>
          <a:lstStyle/>
          <a:p>
            <a:r>
              <a:rPr lang="en-US" dirty="0"/>
              <a:t>Azure</a:t>
            </a:r>
          </a:p>
        </p:txBody>
      </p:sp>
      <p:sp>
        <p:nvSpPr>
          <p:cNvPr id="2" name="TextBox 1">
            <a:extLst>
              <a:ext uri="{FF2B5EF4-FFF2-40B4-BE49-F238E27FC236}">
                <a16:creationId xmlns:a16="http://schemas.microsoft.com/office/drawing/2014/main" id="{FB3FB8D9-E3CA-4C9C-9FE7-C9D6D3C5BA42}"/>
              </a:ext>
            </a:extLst>
          </p:cNvPr>
          <p:cNvSpPr txBox="1"/>
          <p:nvPr/>
        </p:nvSpPr>
        <p:spPr>
          <a:xfrm>
            <a:off x="5134456" y="2771598"/>
            <a:ext cx="755335" cy="369332"/>
          </a:xfrm>
          <a:prstGeom prst="rect">
            <a:avLst/>
          </a:prstGeom>
          <a:noFill/>
        </p:spPr>
        <p:txBody>
          <a:bodyPr wrap="none" rtlCol="0">
            <a:spAutoFit/>
          </a:bodyPr>
          <a:lstStyle/>
          <a:p>
            <a:r>
              <a:rPr lang="en-US" dirty="0"/>
              <a:t>DBMS</a:t>
            </a:r>
          </a:p>
        </p:txBody>
      </p:sp>
      <p:sp>
        <p:nvSpPr>
          <p:cNvPr id="3" name="TextBox 2">
            <a:extLst>
              <a:ext uri="{FF2B5EF4-FFF2-40B4-BE49-F238E27FC236}">
                <a16:creationId xmlns:a16="http://schemas.microsoft.com/office/drawing/2014/main" id="{58EF9D0D-8F0B-4044-9624-3AF92B5DDEAD}"/>
              </a:ext>
            </a:extLst>
          </p:cNvPr>
          <p:cNvSpPr txBox="1"/>
          <p:nvPr/>
        </p:nvSpPr>
        <p:spPr>
          <a:xfrm>
            <a:off x="124288" y="5632589"/>
            <a:ext cx="2609432" cy="1200329"/>
          </a:xfrm>
          <a:prstGeom prst="rect">
            <a:avLst/>
          </a:prstGeom>
          <a:solidFill>
            <a:schemeClr val="accent1"/>
          </a:solidFill>
        </p:spPr>
        <p:txBody>
          <a:bodyPr wrap="none" rtlCol="0">
            <a:spAutoFit/>
          </a:bodyPr>
          <a:lstStyle/>
          <a:p>
            <a:r>
              <a:rPr lang="en-US" dirty="0"/>
              <a:t>Note: Server vs Serverless</a:t>
            </a:r>
          </a:p>
          <a:p>
            <a:r>
              <a:rPr lang="en-US" dirty="0"/>
              <a:t>  -totally stateless </a:t>
            </a:r>
          </a:p>
          <a:p>
            <a:r>
              <a:rPr lang="en-US" dirty="0"/>
              <a:t>  -deployed on demand</a:t>
            </a:r>
          </a:p>
          <a:p>
            <a:r>
              <a:rPr lang="en-US" dirty="0"/>
              <a:t>  -typically small footprint</a:t>
            </a:r>
          </a:p>
        </p:txBody>
      </p:sp>
    </p:spTree>
    <p:extLst>
      <p:ext uri="{BB962C8B-B14F-4D97-AF65-F5344CB8AC3E}">
        <p14:creationId xmlns:p14="http://schemas.microsoft.com/office/powerpoint/2010/main" val="392339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DDBCC6-9767-4B98-90FB-2F61CD13016A}"/>
              </a:ext>
            </a:extLst>
          </p:cNvPr>
          <p:cNvPicPr>
            <a:picLocks noChangeAspect="1"/>
          </p:cNvPicPr>
          <p:nvPr/>
        </p:nvPicPr>
        <p:blipFill>
          <a:blip r:embed="rId2"/>
          <a:stretch>
            <a:fillRect/>
          </a:stretch>
        </p:blipFill>
        <p:spPr>
          <a:xfrm>
            <a:off x="300515" y="243743"/>
            <a:ext cx="11821214" cy="4013932"/>
          </a:xfrm>
          <a:prstGeom prst="rect">
            <a:avLst/>
          </a:prstGeom>
        </p:spPr>
      </p:pic>
      <p:cxnSp>
        <p:nvCxnSpPr>
          <p:cNvPr id="7" name="Straight Connector 6">
            <a:extLst>
              <a:ext uri="{FF2B5EF4-FFF2-40B4-BE49-F238E27FC236}">
                <a16:creationId xmlns:a16="http://schemas.microsoft.com/office/drawing/2014/main" id="{54D5C14C-7FDD-44DE-81DC-30270329A4DC}"/>
              </a:ext>
            </a:extLst>
          </p:cNvPr>
          <p:cNvCxnSpPr/>
          <p:nvPr/>
        </p:nvCxnSpPr>
        <p:spPr>
          <a:xfrm>
            <a:off x="620381" y="1804098"/>
            <a:ext cx="6029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4822BC-777F-4CB6-80CA-DB1A97D29589}"/>
              </a:ext>
            </a:extLst>
          </p:cNvPr>
          <p:cNvSpPr txBox="1"/>
          <p:nvPr/>
        </p:nvSpPr>
        <p:spPr>
          <a:xfrm>
            <a:off x="2602523" y="4441371"/>
            <a:ext cx="3963649" cy="369332"/>
          </a:xfrm>
          <a:prstGeom prst="rect">
            <a:avLst/>
          </a:prstGeom>
          <a:noFill/>
        </p:spPr>
        <p:txBody>
          <a:bodyPr wrap="none" rtlCol="0">
            <a:spAutoFit/>
          </a:bodyPr>
          <a:lstStyle/>
          <a:p>
            <a:r>
              <a:rPr lang="en-US" dirty="0"/>
              <a:t>Composite = 99.95% x 99.99% = 99.94% </a:t>
            </a:r>
          </a:p>
        </p:txBody>
      </p:sp>
    </p:spTree>
    <p:extLst>
      <p:ext uri="{BB962C8B-B14F-4D97-AF65-F5344CB8AC3E}">
        <p14:creationId xmlns:p14="http://schemas.microsoft.com/office/powerpoint/2010/main" val="2580723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1089</Words>
  <Application>Microsoft Office PowerPoint</Application>
  <PresentationFormat>Widescreen</PresentationFormat>
  <Paragraphs>180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vt:lpstr>
      <vt:lpstr>Calibri</vt:lpstr>
      <vt:lpstr>Calibri Light</vt:lpstr>
      <vt:lpstr>Google Sans</vt:lpstr>
      <vt:lpstr>Roboto</vt:lpstr>
      <vt:lpstr>Office Theme</vt:lpstr>
      <vt:lpstr>        Purpose of this Lunch and Learn</vt:lpstr>
      <vt:lpstr>PowerPoint Presentation</vt:lpstr>
      <vt:lpstr>The Simulator</vt:lpstr>
      <vt:lpstr>The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Preview</vt:lpstr>
      <vt:lpstr>Azure Traffic Manager</vt:lpstr>
      <vt:lpstr>Azure Scale Set</vt:lpstr>
      <vt:lpstr>PowerPoint Presentation</vt:lpstr>
      <vt:lpstr>ExpressRoute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Scale Set</dc:title>
  <dc:creator>Mark LaGrone</dc:creator>
  <cp:lastModifiedBy>Mark LaGrone</cp:lastModifiedBy>
  <cp:revision>36</cp:revision>
  <dcterms:created xsi:type="dcterms:W3CDTF">2021-03-06T14:47:22Z</dcterms:created>
  <dcterms:modified xsi:type="dcterms:W3CDTF">2021-04-01T15:33:48Z</dcterms:modified>
</cp:coreProperties>
</file>